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9" r:id="rId4"/>
  </p:sldMasterIdLst>
  <p:notesMasterIdLst>
    <p:notesMasterId r:id="rId21"/>
  </p:notesMasterIdLst>
  <p:handoutMasterIdLst>
    <p:handoutMasterId r:id="rId22"/>
  </p:handoutMasterIdLst>
  <p:sldIdLst>
    <p:sldId id="1969" r:id="rId5"/>
    <p:sldId id="1961" r:id="rId6"/>
    <p:sldId id="1962" r:id="rId7"/>
    <p:sldId id="1970" r:id="rId8"/>
    <p:sldId id="1971" r:id="rId9"/>
    <p:sldId id="1973" r:id="rId10"/>
    <p:sldId id="1974" r:id="rId11"/>
    <p:sldId id="1975" r:id="rId12"/>
    <p:sldId id="1976" r:id="rId13"/>
    <p:sldId id="1977" r:id="rId14"/>
    <p:sldId id="1978" r:id="rId15"/>
    <p:sldId id="1979" r:id="rId16"/>
    <p:sldId id="1980" r:id="rId17"/>
    <p:sldId id="1981" r:id="rId18"/>
    <p:sldId id="1983" r:id="rId19"/>
    <p:sldId id="1968"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8"/>
    <a:srgbClr val="265A99"/>
    <a:srgbClr val="253E8C"/>
    <a:srgbClr val="293282"/>
    <a:srgbClr val="990000"/>
    <a:srgbClr val="002060"/>
    <a:srgbClr val="6FD797"/>
    <a:srgbClr val="BDF9E1"/>
    <a:srgbClr val="92F6CE"/>
    <a:srgbClr val="E1EB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6" autoAdjust="0"/>
    <p:restoredTop sz="73987" autoAdjust="0"/>
  </p:normalViewPr>
  <p:slideViewPr>
    <p:cSldViewPr>
      <p:cViewPr varScale="1">
        <p:scale>
          <a:sx n="82" d="100"/>
          <a:sy n="82" d="100"/>
        </p:scale>
        <p:origin x="1710" y="60"/>
      </p:cViewPr>
      <p:guideLst>
        <p:guide orient="horz" pos="2160"/>
        <p:guide pos="3840"/>
      </p:guideLst>
    </p:cSldViewPr>
  </p:slideViewPr>
  <p:notesTextViewPr>
    <p:cViewPr>
      <p:scale>
        <a:sx n="3" d="2"/>
        <a:sy n="3" d="2"/>
      </p:scale>
      <p:origin x="0" y="0"/>
    </p:cViewPr>
  </p:notesTextViewPr>
  <p:sorterViewPr>
    <p:cViewPr>
      <p:scale>
        <a:sx n="60" d="100"/>
        <a:sy n="60" d="100"/>
      </p:scale>
      <p:origin x="0" y="0"/>
    </p:cViewPr>
  </p:sorterViewPr>
  <p:notesViewPr>
    <p:cSldViewPr>
      <p:cViewPr varScale="1">
        <p:scale>
          <a:sx n="90" d="100"/>
          <a:sy n="90" d="100"/>
        </p:scale>
        <p:origin x="4109"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75" cy="466725"/>
          </a:xfrm>
          <a:prstGeom prst="rect">
            <a:avLst/>
          </a:prstGeom>
        </p:spPr>
        <p:txBody>
          <a:bodyPr vert="horz" lIns="91431" tIns="45715" rIns="91431" bIns="45715" rtlCol="0"/>
          <a:lstStyle>
            <a:lvl1pPr algn="l">
              <a:defRPr sz="1200"/>
            </a:lvl1pPr>
          </a:lstStyle>
          <a:p>
            <a:endParaRPr lang="en-US"/>
          </a:p>
        </p:txBody>
      </p:sp>
      <p:sp>
        <p:nvSpPr>
          <p:cNvPr id="3" name="Date Placeholder 2"/>
          <p:cNvSpPr>
            <a:spLocks noGrp="1"/>
          </p:cNvSpPr>
          <p:nvPr>
            <p:ph type="dt" sz="quarter" idx="1"/>
          </p:nvPr>
        </p:nvSpPr>
        <p:spPr>
          <a:xfrm>
            <a:off x="3970339" y="1"/>
            <a:ext cx="3038475" cy="466725"/>
          </a:xfrm>
          <a:prstGeom prst="rect">
            <a:avLst/>
          </a:prstGeom>
        </p:spPr>
        <p:txBody>
          <a:bodyPr vert="horz" lIns="91431" tIns="45715" rIns="91431" bIns="45715" rtlCol="0"/>
          <a:lstStyle>
            <a:lvl1pPr algn="r">
              <a:defRPr sz="1200"/>
            </a:lvl1pPr>
          </a:lstStyle>
          <a:p>
            <a:fld id="{9EF9FB6D-82B2-474E-AB37-D1321BE47B2A}" type="datetimeFigureOut">
              <a:rPr lang="en-US" smtClean="0"/>
              <a:t>9/22/2026</a:t>
            </a:fld>
            <a:endParaRPr lang="en-US"/>
          </a:p>
        </p:txBody>
      </p:sp>
      <p:sp>
        <p:nvSpPr>
          <p:cNvPr id="4" name="Footer Placeholder 3"/>
          <p:cNvSpPr>
            <a:spLocks noGrp="1"/>
          </p:cNvSpPr>
          <p:nvPr>
            <p:ph type="ftr" sz="quarter" idx="2"/>
          </p:nvPr>
        </p:nvSpPr>
        <p:spPr>
          <a:xfrm>
            <a:off x="1" y="8829676"/>
            <a:ext cx="3038475" cy="466725"/>
          </a:xfrm>
          <a:prstGeom prst="rect">
            <a:avLst/>
          </a:prstGeom>
        </p:spPr>
        <p:txBody>
          <a:bodyPr vert="horz" lIns="91431" tIns="45715" rIns="91431"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676"/>
            <a:ext cx="3038475" cy="466725"/>
          </a:xfrm>
          <a:prstGeom prst="rect">
            <a:avLst/>
          </a:prstGeom>
        </p:spPr>
        <p:txBody>
          <a:bodyPr vert="horz" lIns="91431" tIns="45715" rIns="91431" bIns="45715" rtlCol="0" anchor="b"/>
          <a:lstStyle>
            <a:lvl1pPr algn="r">
              <a:defRPr sz="1200"/>
            </a:lvl1pPr>
          </a:lstStyle>
          <a:p>
            <a:fld id="{03BA3424-5B3F-468A-B8E4-E3E407D23B99}" type="slidenum">
              <a:rPr lang="en-US" smtClean="0"/>
              <a:t>‹#›</a:t>
            </a:fld>
            <a:endParaRPr lang="en-US"/>
          </a:p>
        </p:txBody>
      </p:sp>
    </p:spTree>
    <p:extLst>
      <p:ext uri="{BB962C8B-B14F-4D97-AF65-F5344CB8AC3E}">
        <p14:creationId xmlns:p14="http://schemas.microsoft.com/office/powerpoint/2010/main" val="16409380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372" cy="464820"/>
          </a:xfrm>
          <a:prstGeom prst="rect">
            <a:avLst/>
          </a:prstGeom>
        </p:spPr>
        <p:txBody>
          <a:bodyPr vert="horz" lIns="91409" tIns="45704" rIns="91409" bIns="45704" rtlCol="0"/>
          <a:lstStyle>
            <a:lvl1pPr algn="l">
              <a:defRPr sz="1200"/>
            </a:lvl1pPr>
          </a:lstStyle>
          <a:p>
            <a:endParaRPr lang="en-US" dirty="0"/>
          </a:p>
        </p:txBody>
      </p:sp>
      <p:sp>
        <p:nvSpPr>
          <p:cNvPr id="3" name="Date Placeholder 2"/>
          <p:cNvSpPr>
            <a:spLocks noGrp="1"/>
          </p:cNvSpPr>
          <p:nvPr>
            <p:ph type="dt" idx="1"/>
          </p:nvPr>
        </p:nvSpPr>
        <p:spPr>
          <a:xfrm>
            <a:off x="3970438" y="1"/>
            <a:ext cx="3038372" cy="464820"/>
          </a:xfrm>
          <a:prstGeom prst="rect">
            <a:avLst/>
          </a:prstGeom>
        </p:spPr>
        <p:txBody>
          <a:bodyPr vert="horz" lIns="91409" tIns="45704" rIns="91409" bIns="45704" rtlCol="0"/>
          <a:lstStyle>
            <a:lvl1pPr algn="r">
              <a:defRPr sz="1200"/>
            </a:lvl1pPr>
          </a:lstStyle>
          <a:p>
            <a:fld id="{89CED88A-DDE8-424F-A8FE-CA895D38624E}" type="datetimeFigureOut">
              <a:rPr lang="en-US" smtClean="0"/>
              <a:t>9/22/2026</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09" tIns="45704" rIns="91409" bIns="45704" rtlCol="0" anchor="ctr"/>
          <a:lstStyle/>
          <a:p>
            <a:endParaRPr lang="en-US" dirty="0"/>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1409" tIns="45704" rIns="91409" bIns="4570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89"/>
            <a:ext cx="3038372" cy="464820"/>
          </a:xfrm>
          <a:prstGeom prst="rect">
            <a:avLst/>
          </a:prstGeom>
        </p:spPr>
        <p:txBody>
          <a:bodyPr vert="horz" lIns="91409" tIns="45704" rIns="91409" bIns="4570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438" y="8829989"/>
            <a:ext cx="3038372" cy="464820"/>
          </a:xfrm>
          <a:prstGeom prst="rect">
            <a:avLst/>
          </a:prstGeom>
        </p:spPr>
        <p:txBody>
          <a:bodyPr vert="horz" lIns="91409" tIns="45704" rIns="91409" bIns="45704" rtlCol="0" anchor="b"/>
          <a:lstStyle>
            <a:lvl1pPr algn="r">
              <a:defRPr sz="1200"/>
            </a:lvl1pPr>
          </a:lstStyle>
          <a:p>
            <a:fld id="{E2FDDA1C-AB0A-4A3C-A1A4-A7525070DACB}" type="slidenum">
              <a:rPr lang="en-US" smtClean="0"/>
              <a:t>‹#›</a:t>
            </a:fld>
            <a:endParaRPr lang="en-US" dirty="0"/>
          </a:p>
        </p:txBody>
      </p:sp>
    </p:spTree>
    <p:extLst>
      <p:ext uri="{BB962C8B-B14F-4D97-AF65-F5344CB8AC3E}">
        <p14:creationId xmlns:p14="http://schemas.microsoft.com/office/powerpoint/2010/main" val="3599054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93050-ADE4-DE68-019C-7544D77CAA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08BD2-BE2B-88C9-7893-B89380B48297}"/>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0B91C7F4-F780-E2D2-E002-DBAF7339471B}"/>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4BED3E9-3DC4-19F7-2C3D-9FE4F4E61E3C}"/>
              </a:ext>
            </a:extLst>
          </p:cNvPr>
          <p:cNvSpPr>
            <a:spLocks noGrp="1"/>
          </p:cNvSpPr>
          <p:nvPr>
            <p:ph type="sldNum" sz="quarter" idx="10"/>
          </p:nvPr>
        </p:nvSpPr>
        <p:spPr/>
        <p:txBody>
          <a:bodyPr/>
          <a:lstStyle/>
          <a:p>
            <a:fld id="{D22A5347-7D9C-4F77-81AC-1DE1B7862C1D}" type="slidenum">
              <a:rPr lang="en-US" smtClean="0"/>
              <a:pPr/>
              <a:t>1</a:t>
            </a:fld>
            <a:endParaRPr lang="en-US" dirty="0"/>
          </a:p>
        </p:txBody>
      </p:sp>
    </p:spTree>
    <p:extLst>
      <p:ext uri="{BB962C8B-B14F-4D97-AF65-F5344CB8AC3E}">
        <p14:creationId xmlns:p14="http://schemas.microsoft.com/office/powerpoint/2010/main" val="1982594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E97F1-EAF9-A668-A4C6-40AEAEDEE9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902A15-ACFA-F458-42F8-5CC12D06248A}"/>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B4E5CCE0-ACBB-B2D3-4BCB-C86FBCADD9C2}"/>
              </a:ext>
            </a:extLst>
          </p:cNvPr>
          <p:cNvSpPr>
            <a:spLocks noGrp="1"/>
          </p:cNvSpPr>
          <p:nvPr>
            <p:ph type="body" idx="1"/>
          </p:nvPr>
        </p:nvSpPr>
        <p:spPr>
          <a:xfrm>
            <a:off x="406400" y="4415791"/>
            <a:ext cx="6070600" cy="4183380"/>
          </a:xfrm>
        </p:spPr>
        <p:txBody>
          <a:bodyPr>
            <a:normAutofit/>
          </a:bodyPr>
          <a:lstStyle/>
          <a:p>
            <a:endParaRPr lang="en-US" dirty="0"/>
          </a:p>
        </p:txBody>
      </p:sp>
      <p:sp>
        <p:nvSpPr>
          <p:cNvPr id="4" name="Slide Number Placeholder 3">
            <a:extLst>
              <a:ext uri="{FF2B5EF4-FFF2-40B4-BE49-F238E27FC236}">
                <a16:creationId xmlns:a16="http://schemas.microsoft.com/office/drawing/2014/main" id="{9563ACD1-DF96-E499-8FC7-1C00E748908B}"/>
              </a:ext>
            </a:extLst>
          </p:cNvPr>
          <p:cNvSpPr>
            <a:spLocks noGrp="1"/>
          </p:cNvSpPr>
          <p:nvPr>
            <p:ph type="sldNum" sz="quarter" idx="10"/>
          </p:nvPr>
        </p:nvSpPr>
        <p:spPr/>
        <p:txBody>
          <a:bodyPr/>
          <a:lstStyle/>
          <a:p>
            <a:pPr defTabSz="881298">
              <a:defRPr/>
            </a:pPr>
            <a:fld id="{D22A5347-7D9C-4F77-81AC-1DE1B7862C1D}" type="slidenum">
              <a:rPr lang="en-US">
                <a:solidFill>
                  <a:prstClr val="black"/>
                </a:solidFill>
                <a:latin typeface="Calibri"/>
              </a:rPr>
              <a:pPr defTabSz="881298">
                <a:defRPr/>
              </a:pPr>
              <a:t>16</a:t>
            </a:fld>
            <a:endParaRPr lang="en-US" dirty="0">
              <a:solidFill>
                <a:prstClr val="black"/>
              </a:solidFill>
              <a:latin typeface="Calibri"/>
            </a:endParaRPr>
          </a:p>
        </p:txBody>
      </p:sp>
    </p:spTree>
    <p:extLst>
      <p:ext uri="{BB962C8B-B14F-4D97-AF65-F5344CB8AC3E}">
        <p14:creationId xmlns:p14="http://schemas.microsoft.com/office/powerpoint/2010/main" val="13943787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 Sepia">
    <p:spTree>
      <p:nvGrpSpPr>
        <p:cNvPr id="1" name=""/>
        <p:cNvGrpSpPr/>
        <p:nvPr/>
      </p:nvGrpSpPr>
      <p:grpSpPr>
        <a:xfrm>
          <a:off x="0" y="0"/>
          <a:ext cx="0" cy="0"/>
          <a:chOff x="0" y="0"/>
          <a:chExt cx="0" cy="0"/>
        </a:xfrm>
      </p:grpSpPr>
      <p:pic>
        <p:nvPicPr>
          <p:cNvPr id="8" name="Picture 7" descr="KAFB 04.jpg">
            <a:extLst>
              <a:ext uri="{FF2B5EF4-FFF2-40B4-BE49-F238E27FC236}">
                <a16:creationId xmlns:a16="http://schemas.microsoft.com/office/drawing/2014/main" id="{913DAB66-5EEA-F0FD-1744-6DE40F418160}"/>
              </a:ext>
            </a:extLst>
          </p:cNvPr>
          <p:cNvPicPr>
            <a:picLocks noChangeAspect="1"/>
          </p:cNvPicPr>
          <p:nvPr userDrawn="1"/>
        </p:nvPicPr>
        <p:blipFill>
          <a:blip r:embed="rId2" cstate="print">
            <a:duotone>
              <a:prstClr val="black"/>
              <a:srgbClr val="D9C3A5">
                <a:tint val="50000"/>
                <a:satMod val="180000"/>
              </a:srgbClr>
            </a:duotone>
            <a:alphaModFix/>
          </a:blip>
          <a:stretch>
            <a:fillRect/>
          </a:stretch>
        </p:blipFill>
        <p:spPr>
          <a:xfrm>
            <a:off x="0" y="0"/>
            <a:ext cx="12192000" cy="6870453"/>
          </a:xfrm>
          <a:prstGeom prst="rect">
            <a:avLst/>
          </a:prstGeom>
          <a:effectLst/>
        </p:spPr>
      </p:pic>
      <p:sp>
        <p:nvSpPr>
          <p:cNvPr id="6" name="Rectangle 5">
            <a:extLst>
              <a:ext uri="{FF2B5EF4-FFF2-40B4-BE49-F238E27FC236}">
                <a16:creationId xmlns:a16="http://schemas.microsoft.com/office/drawing/2014/main" id="{B9D458B4-2663-A4E3-09B2-6D856DC264B1}"/>
              </a:ext>
            </a:extLst>
          </p:cNvPr>
          <p:cNvSpPr/>
          <p:nvPr userDrawn="1"/>
        </p:nvSpPr>
        <p:spPr>
          <a:xfrm>
            <a:off x="0" y="45720"/>
            <a:ext cx="12192000" cy="6757639"/>
          </a:xfrm>
          <a:prstGeom prst="rect">
            <a:avLst/>
          </a:prstGeom>
          <a:noFill/>
          <a:ln w="2190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Roy Kirtland in front of Teens Aircraft.jpg">
            <a:extLst>
              <a:ext uri="{FF2B5EF4-FFF2-40B4-BE49-F238E27FC236}">
                <a16:creationId xmlns:a16="http://schemas.microsoft.com/office/drawing/2014/main" id="{EBDF2E22-788B-DBED-10FE-D714D66252B1}"/>
              </a:ext>
            </a:extLst>
          </p:cNvPr>
          <p:cNvPicPr>
            <a:picLocks noChangeAspect="1"/>
          </p:cNvPicPr>
          <p:nvPr userDrawn="1"/>
        </p:nvPicPr>
        <p:blipFill>
          <a:blip r:embed="rId3" cstate="print">
            <a:duotone>
              <a:prstClr val="black"/>
              <a:srgbClr val="D9C3A5">
                <a:tint val="50000"/>
                <a:satMod val="180000"/>
              </a:srgbClr>
            </a:duotone>
            <a:alphaModFix/>
          </a:blip>
          <a:stretch>
            <a:fillRect/>
          </a:stretch>
        </p:blipFill>
        <p:spPr>
          <a:xfrm>
            <a:off x="7714792" y="1563861"/>
            <a:ext cx="4238839" cy="5486400"/>
          </a:xfrm>
          <a:prstGeom prst="rect">
            <a:avLst/>
          </a:prstGeom>
          <a:effectLst>
            <a:softEdge rad="635000"/>
          </a:effectLst>
        </p:spPr>
      </p:pic>
      <p:sp>
        <p:nvSpPr>
          <p:cNvPr id="3" name="Title 1">
            <a:extLst>
              <a:ext uri="{FF2B5EF4-FFF2-40B4-BE49-F238E27FC236}">
                <a16:creationId xmlns:a16="http://schemas.microsoft.com/office/drawing/2014/main" id="{64C01C6C-C93F-E41C-A071-4D400D014AF4}"/>
              </a:ext>
            </a:extLst>
          </p:cNvPr>
          <p:cNvSpPr>
            <a:spLocks noGrp="1"/>
          </p:cNvSpPr>
          <p:nvPr userDrawn="1">
            <p:ph type="ctrTitle"/>
          </p:nvPr>
        </p:nvSpPr>
        <p:spPr>
          <a:xfrm>
            <a:off x="914400" y="2785062"/>
            <a:ext cx="10363200" cy="1470025"/>
          </a:xfrm>
        </p:spPr>
        <p:txBody>
          <a:bodyPr/>
          <a:lstStyle>
            <a:lvl1pPr>
              <a:defRPr b="1">
                <a:solidFill>
                  <a:schemeClr val="bg1"/>
                </a:solidFill>
                <a:effectLst>
                  <a:outerShdw blurRad="38100" dist="38100" dir="2700000" algn="tl">
                    <a:srgbClr val="000000">
                      <a:alpha val="43137"/>
                    </a:srgbClr>
                  </a:outerShdw>
                </a:effectLst>
                <a:latin typeface="Arial" panose="020B0604020202020204" pitchFamily="34" charset="0"/>
                <a:ea typeface="Adobe Gothic Std B" panose="020B0800000000000000" pitchFamily="34" charset="-128"/>
                <a:cs typeface="Arial" panose="020B0604020202020204" pitchFamily="34" charset="0"/>
              </a:defRPr>
            </a:lvl1pPr>
          </a:lstStyle>
          <a:p>
            <a:r>
              <a:rPr lang="en-US" dirty="0"/>
              <a:t>Click to edit Master title style</a:t>
            </a:r>
          </a:p>
        </p:txBody>
      </p:sp>
      <p:sp>
        <p:nvSpPr>
          <p:cNvPr id="4" name="Subtitle 2">
            <a:extLst>
              <a:ext uri="{FF2B5EF4-FFF2-40B4-BE49-F238E27FC236}">
                <a16:creationId xmlns:a16="http://schemas.microsoft.com/office/drawing/2014/main" id="{1053D5BB-9009-7FDA-DD50-B1D7E5E871F1}"/>
              </a:ext>
            </a:extLst>
          </p:cNvPr>
          <p:cNvSpPr>
            <a:spLocks noGrp="1"/>
          </p:cNvSpPr>
          <p:nvPr userDrawn="1">
            <p:ph type="subTitle" idx="1"/>
          </p:nvPr>
        </p:nvSpPr>
        <p:spPr>
          <a:xfrm>
            <a:off x="1828800" y="4166756"/>
            <a:ext cx="8534400" cy="1752600"/>
          </a:xfrm>
        </p:spPr>
        <p:txBody>
          <a:bodyPr anchor="ctr"/>
          <a:lstStyle>
            <a:lvl1pPr marL="0" indent="0" algn="ctr">
              <a:buNone/>
              <a:defRPr b="1">
                <a:ln>
                  <a:noFill/>
                </a:ln>
                <a:solidFill>
                  <a:schemeClr val="bg1"/>
                </a:solidFill>
                <a:effectLst>
                  <a:outerShdw blurRad="38100" dist="38100" dir="2700000" algn="tl">
                    <a:srgbClr val="000000">
                      <a:alpha val="43137"/>
                    </a:srgbClr>
                  </a:outerShdw>
                </a:effectLst>
                <a:latin typeface="Arial" panose="020B0604020202020204" pitchFamily="34" charset="0"/>
                <a:ea typeface="Adobe Gothic Std B" panose="020B0800000000000000" pitchFamily="34" charset="-128"/>
                <a:cs typeface="Arial" panose="020B0604020202020204"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pic>
        <p:nvPicPr>
          <p:cNvPr id="9" name="Picture 8">
            <a:extLst>
              <a:ext uri="{FF2B5EF4-FFF2-40B4-BE49-F238E27FC236}">
                <a16:creationId xmlns:a16="http://schemas.microsoft.com/office/drawing/2014/main" id="{CD8FAC0F-21B1-F57F-9761-2F35D7CF7F30}"/>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1430000" y="6096318"/>
            <a:ext cx="685800" cy="611504"/>
          </a:xfrm>
          <a:prstGeom prst="rect">
            <a:avLst/>
          </a:prstGeom>
          <a:noFill/>
        </p:spPr>
      </p:pic>
      <p:pic>
        <p:nvPicPr>
          <p:cNvPr id="13" name="Picture 12" descr="Logo&#10;&#10;AI-generated content may be incorrect.">
            <a:extLst>
              <a:ext uri="{FF2B5EF4-FFF2-40B4-BE49-F238E27FC236}">
                <a16:creationId xmlns:a16="http://schemas.microsoft.com/office/drawing/2014/main" id="{FF0FC24E-1C70-EB90-7C29-EA1D6DA0C5B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2400" y="6059170"/>
            <a:ext cx="685800" cy="685800"/>
          </a:xfrm>
          <a:prstGeom prst="rect">
            <a:avLst/>
          </a:prstGeom>
          <a:noFill/>
        </p:spPr>
      </p:pic>
      <p:pic>
        <p:nvPicPr>
          <p:cNvPr id="7" name="Picture 6">
            <a:extLst>
              <a:ext uri="{FF2B5EF4-FFF2-40B4-BE49-F238E27FC236}">
                <a16:creationId xmlns:a16="http://schemas.microsoft.com/office/drawing/2014/main" id="{211C67AC-ABB7-DBEC-6ABF-2EB3B489EF13}"/>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p:blipFill>
        <p:spPr>
          <a:xfrm>
            <a:off x="5036127" y="27633"/>
            <a:ext cx="2119745" cy="2743200"/>
          </a:xfrm>
          <a:prstGeom prst="rect">
            <a:avLst/>
          </a:prstGeom>
        </p:spPr>
      </p:pic>
    </p:spTree>
    <p:extLst>
      <p:ext uri="{BB962C8B-B14F-4D97-AF65-F5344CB8AC3E}">
        <p14:creationId xmlns:p14="http://schemas.microsoft.com/office/powerpoint/2010/main" val="1444713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olor">
    <p:spTree>
      <p:nvGrpSpPr>
        <p:cNvPr id="1" name=""/>
        <p:cNvGrpSpPr/>
        <p:nvPr/>
      </p:nvGrpSpPr>
      <p:grpSpPr>
        <a:xfrm>
          <a:off x="0" y="0"/>
          <a:ext cx="0" cy="0"/>
          <a:chOff x="0" y="0"/>
          <a:chExt cx="0" cy="0"/>
        </a:xfrm>
      </p:grpSpPr>
      <p:pic>
        <p:nvPicPr>
          <p:cNvPr id="8" name="Picture 7" descr="KAFB 04.jpg">
            <a:extLst>
              <a:ext uri="{FF2B5EF4-FFF2-40B4-BE49-F238E27FC236}">
                <a16:creationId xmlns:a16="http://schemas.microsoft.com/office/drawing/2014/main" id="{913DAB66-5EEA-F0FD-1744-6DE40F418160}"/>
              </a:ext>
            </a:extLst>
          </p:cNvPr>
          <p:cNvPicPr>
            <a:picLocks noChangeAspect="1"/>
          </p:cNvPicPr>
          <p:nvPr userDrawn="1"/>
        </p:nvPicPr>
        <p:blipFill>
          <a:blip r:embed="rId2" cstate="print">
            <a:alphaModFix/>
          </a:blip>
          <a:stretch>
            <a:fillRect/>
          </a:stretch>
        </p:blipFill>
        <p:spPr>
          <a:xfrm>
            <a:off x="0" y="0"/>
            <a:ext cx="12192000" cy="6870453"/>
          </a:xfrm>
          <a:prstGeom prst="rect">
            <a:avLst/>
          </a:prstGeom>
          <a:effectLst/>
        </p:spPr>
      </p:pic>
      <p:sp>
        <p:nvSpPr>
          <p:cNvPr id="6" name="Rectangle 5">
            <a:extLst>
              <a:ext uri="{FF2B5EF4-FFF2-40B4-BE49-F238E27FC236}">
                <a16:creationId xmlns:a16="http://schemas.microsoft.com/office/drawing/2014/main" id="{B9D458B4-2663-A4E3-09B2-6D856DC264B1}"/>
              </a:ext>
            </a:extLst>
          </p:cNvPr>
          <p:cNvSpPr/>
          <p:nvPr userDrawn="1"/>
        </p:nvSpPr>
        <p:spPr>
          <a:xfrm>
            <a:off x="0" y="45720"/>
            <a:ext cx="12192000" cy="6757639"/>
          </a:xfrm>
          <a:prstGeom prst="rect">
            <a:avLst/>
          </a:prstGeom>
          <a:noFill/>
          <a:ln w="2190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Roy Kirtland in front of Teens Aircraft.jpg">
            <a:extLst>
              <a:ext uri="{FF2B5EF4-FFF2-40B4-BE49-F238E27FC236}">
                <a16:creationId xmlns:a16="http://schemas.microsoft.com/office/drawing/2014/main" id="{EBDF2E22-788B-DBED-10FE-D714D66252B1}"/>
              </a:ext>
            </a:extLst>
          </p:cNvPr>
          <p:cNvPicPr>
            <a:picLocks noChangeAspect="1"/>
          </p:cNvPicPr>
          <p:nvPr userDrawn="1"/>
        </p:nvPicPr>
        <p:blipFill>
          <a:blip r:embed="rId3" cstate="print">
            <a:duotone>
              <a:prstClr val="black"/>
              <a:srgbClr val="D9C3A5">
                <a:tint val="50000"/>
                <a:satMod val="180000"/>
              </a:srgbClr>
            </a:duotone>
            <a:alphaModFix/>
          </a:blip>
          <a:stretch>
            <a:fillRect/>
          </a:stretch>
        </p:blipFill>
        <p:spPr>
          <a:xfrm>
            <a:off x="7714792" y="1563861"/>
            <a:ext cx="4238839" cy="5486400"/>
          </a:xfrm>
          <a:prstGeom prst="rect">
            <a:avLst/>
          </a:prstGeom>
          <a:effectLst>
            <a:softEdge rad="635000"/>
          </a:effectLst>
        </p:spPr>
      </p:pic>
      <p:sp>
        <p:nvSpPr>
          <p:cNvPr id="3" name="Title 1">
            <a:extLst>
              <a:ext uri="{FF2B5EF4-FFF2-40B4-BE49-F238E27FC236}">
                <a16:creationId xmlns:a16="http://schemas.microsoft.com/office/drawing/2014/main" id="{64C01C6C-C93F-E41C-A071-4D400D014AF4}"/>
              </a:ext>
            </a:extLst>
          </p:cNvPr>
          <p:cNvSpPr>
            <a:spLocks noGrp="1"/>
          </p:cNvSpPr>
          <p:nvPr userDrawn="1">
            <p:ph type="ctrTitle"/>
          </p:nvPr>
        </p:nvSpPr>
        <p:spPr>
          <a:xfrm>
            <a:off x="914400" y="2785062"/>
            <a:ext cx="10363200" cy="1470025"/>
          </a:xfrm>
        </p:spPr>
        <p:txBody>
          <a:bodyPr/>
          <a:lstStyle>
            <a:lvl1pPr>
              <a:defRPr b="1">
                <a:solidFill>
                  <a:schemeClr val="bg1"/>
                </a:solidFill>
                <a:effectLst>
                  <a:outerShdw blurRad="38100" dist="38100" dir="2700000" algn="tl">
                    <a:srgbClr val="000000">
                      <a:alpha val="43137"/>
                    </a:srgbClr>
                  </a:outerShdw>
                </a:effectLst>
                <a:latin typeface="Arial" panose="020B0604020202020204" pitchFamily="34" charset="0"/>
                <a:ea typeface="Adobe Gothic Std B" panose="020B0800000000000000" pitchFamily="34" charset="-128"/>
                <a:cs typeface="Arial" panose="020B0604020202020204" pitchFamily="34" charset="0"/>
              </a:defRPr>
            </a:lvl1pPr>
          </a:lstStyle>
          <a:p>
            <a:r>
              <a:rPr lang="en-US"/>
              <a:t>Click to edit Master title style</a:t>
            </a:r>
          </a:p>
        </p:txBody>
      </p:sp>
      <p:sp>
        <p:nvSpPr>
          <p:cNvPr id="4" name="Subtitle 2">
            <a:extLst>
              <a:ext uri="{FF2B5EF4-FFF2-40B4-BE49-F238E27FC236}">
                <a16:creationId xmlns:a16="http://schemas.microsoft.com/office/drawing/2014/main" id="{1053D5BB-9009-7FDA-DD50-B1D7E5E871F1}"/>
              </a:ext>
            </a:extLst>
          </p:cNvPr>
          <p:cNvSpPr>
            <a:spLocks noGrp="1"/>
          </p:cNvSpPr>
          <p:nvPr userDrawn="1">
            <p:ph type="subTitle" idx="1"/>
          </p:nvPr>
        </p:nvSpPr>
        <p:spPr>
          <a:xfrm>
            <a:off x="1828800" y="4166756"/>
            <a:ext cx="8534400" cy="1752600"/>
          </a:xfrm>
        </p:spPr>
        <p:txBody>
          <a:bodyPr anchor="ctr"/>
          <a:lstStyle>
            <a:lvl1pPr marL="0" indent="0" algn="ctr">
              <a:buNone/>
              <a:defRPr b="1">
                <a:ln>
                  <a:noFill/>
                </a:ln>
                <a:solidFill>
                  <a:schemeClr val="bg1"/>
                </a:solidFill>
                <a:effectLst>
                  <a:outerShdw blurRad="38100" dist="38100" dir="2700000" algn="tl">
                    <a:srgbClr val="000000">
                      <a:alpha val="43137"/>
                    </a:srgbClr>
                  </a:outerShdw>
                </a:effectLst>
                <a:latin typeface="Arial" panose="020B0604020202020204" pitchFamily="34" charset="0"/>
                <a:ea typeface="Adobe Gothic Std B" panose="020B0800000000000000" pitchFamily="34" charset="-128"/>
                <a:cs typeface="Arial" panose="020B0604020202020204"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pic>
        <p:nvPicPr>
          <p:cNvPr id="9" name="Picture 8">
            <a:extLst>
              <a:ext uri="{FF2B5EF4-FFF2-40B4-BE49-F238E27FC236}">
                <a16:creationId xmlns:a16="http://schemas.microsoft.com/office/drawing/2014/main" id="{CD8FAC0F-21B1-F57F-9761-2F35D7CF7F30}"/>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1430000" y="6096318"/>
            <a:ext cx="685800" cy="611504"/>
          </a:xfrm>
          <a:prstGeom prst="rect">
            <a:avLst/>
          </a:prstGeom>
          <a:noFill/>
        </p:spPr>
      </p:pic>
      <p:pic>
        <p:nvPicPr>
          <p:cNvPr id="13" name="Picture 12" descr="Logo&#10;&#10;AI-generated content may be incorrect.">
            <a:extLst>
              <a:ext uri="{FF2B5EF4-FFF2-40B4-BE49-F238E27FC236}">
                <a16:creationId xmlns:a16="http://schemas.microsoft.com/office/drawing/2014/main" id="{FF0FC24E-1C70-EB90-7C29-EA1D6DA0C5B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2400" y="6059170"/>
            <a:ext cx="685800" cy="685800"/>
          </a:xfrm>
          <a:prstGeom prst="rect">
            <a:avLst/>
          </a:prstGeom>
          <a:noFill/>
        </p:spPr>
      </p:pic>
      <p:pic>
        <p:nvPicPr>
          <p:cNvPr id="2" name="Picture 1">
            <a:extLst>
              <a:ext uri="{FF2B5EF4-FFF2-40B4-BE49-F238E27FC236}">
                <a16:creationId xmlns:a16="http://schemas.microsoft.com/office/drawing/2014/main" id="{DF48961D-ABF3-4AB3-CF6B-259D80850DC3}"/>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p:blipFill>
        <p:spPr>
          <a:xfrm>
            <a:off x="5036127" y="27633"/>
            <a:ext cx="2119745" cy="2743200"/>
          </a:xfrm>
          <a:prstGeom prst="rect">
            <a:avLst/>
          </a:prstGeom>
        </p:spPr>
      </p:pic>
    </p:spTree>
    <p:extLst>
      <p:ext uri="{BB962C8B-B14F-4D97-AF65-F5344CB8AC3E}">
        <p14:creationId xmlns:p14="http://schemas.microsoft.com/office/powerpoint/2010/main" val="47149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d Slide - Sepia">
    <p:spTree>
      <p:nvGrpSpPr>
        <p:cNvPr id="1" name=""/>
        <p:cNvGrpSpPr/>
        <p:nvPr/>
      </p:nvGrpSpPr>
      <p:grpSpPr>
        <a:xfrm>
          <a:off x="0" y="0"/>
          <a:ext cx="0" cy="0"/>
          <a:chOff x="0" y="0"/>
          <a:chExt cx="0" cy="0"/>
        </a:xfrm>
      </p:grpSpPr>
      <p:pic>
        <p:nvPicPr>
          <p:cNvPr id="15" name="Picture 14" descr="KAFB 04.jpg">
            <a:extLst>
              <a:ext uri="{FF2B5EF4-FFF2-40B4-BE49-F238E27FC236}">
                <a16:creationId xmlns:a16="http://schemas.microsoft.com/office/drawing/2014/main" id="{405CDAA0-CF7F-DFB3-5E21-662930EA2382}"/>
              </a:ext>
            </a:extLst>
          </p:cNvPr>
          <p:cNvPicPr>
            <a:picLocks noChangeAspect="1"/>
          </p:cNvPicPr>
          <p:nvPr userDrawn="1"/>
        </p:nvPicPr>
        <p:blipFill>
          <a:blip r:embed="rId2" cstate="print">
            <a:duotone>
              <a:prstClr val="black"/>
              <a:srgbClr val="D9C3A5">
                <a:tint val="50000"/>
                <a:satMod val="180000"/>
              </a:srgbClr>
            </a:duotone>
            <a:alphaModFix/>
          </a:blip>
          <a:stretch>
            <a:fillRect/>
          </a:stretch>
        </p:blipFill>
        <p:spPr>
          <a:xfrm>
            <a:off x="0" y="0"/>
            <a:ext cx="12192000" cy="6870453"/>
          </a:xfrm>
          <a:prstGeom prst="rect">
            <a:avLst/>
          </a:prstGeom>
          <a:effectLst/>
        </p:spPr>
      </p:pic>
      <p:pic>
        <p:nvPicPr>
          <p:cNvPr id="12" name="Picture 11" descr="Roy Kirtland in front of Teens Aircraft.jpg">
            <a:extLst>
              <a:ext uri="{FF2B5EF4-FFF2-40B4-BE49-F238E27FC236}">
                <a16:creationId xmlns:a16="http://schemas.microsoft.com/office/drawing/2014/main" id="{56CAD8A1-E0D9-10C9-4294-738F23459CE9}"/>
              </a:ext>
            </a:extLst>
          </p:cNvPr>
          <p:cNvPicPr>
            <a:picLocks noChangeAspect="1"/>
          </p:cNvPicPr>
          <p:nvPr userDrawn="1"/>
        </p:nvPicPr>
        <p:blipFill>
          <a:blip r:embed="rId3" cstate="print">
            <a:duotone>
              <a:prstClr val="black"/>
              <a:srgbClr val="D9C3A5">
                <a:tint val="50000"/>
                <a:satMod val="180000"/>
              </a:srgbClr>
            </a:duotone>
            <a:alphaModFix/>
          </a:blip>
          <a:stretch>
            <a:fillRect/>
          </a:stretch>
        </p:blipFill>
        <p:spPr>
          <a:xfrm>
            <a:off x="633984" y="850438"/>
            <a:ext cx="4238839" cy="5486400"/>
          </a:xfrm>
          <a:prstGeom prst="rect">
            <a:avLst/>
          </a:prstGeom>
          <a:effectLst>
            <a:softEdge rad="635000"/>
          </a:effectLst>
        </p:spPr>
      </p:pic>
      <p:pic>
        <p:nvPicPr>
          <p:cNvPr id="4" name="Picture 3">
            <a:extLst>
              <a:ext uri="{FF2B5EF4-FFF2-40B4-BE49-F238E27FC236}">
                <a16:creationId xmlns:a16="http://schemas.microsoft.com/office/drawing/2014/main" id="{E4B35420-4D32-2E18-1291-917646410403}"/>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3810000" y="152400"/>
            <a:ext cx="4572000" cy="5916705"/>
          </a:xfrm>
          <a:prstGeom prst="rect">
            <a:avLst/>
          </a:prstGeom>
        </p:spPr>
      </p:pic>
      <p:sp>
        <p:nvSpPr>
          <p:cNvPr id="18" name="Rectangle 17">
            <a:extLst>
              <a:ext uri="{FF2B5EF4-FFF2-40B4-BE49-F238E27FC236}">
                <a16:creationId xmlns:a16="http://schemas.microsoft.com/office/drawing/2014/main" id="{FBD22B03-AF06-4DFE-79C6-61A6F57BFD44}"/>
              </a:ext>
            </a:extLst>
          </p:cNvPr>
          <p:cNvSpPr/>
          <p:nvPr userDrawn="1"/>
        </p:nvSpPr>
        <p:spPr>
          <a:xfrm>
            <a:off x="0" y="45720"/>
            <a:ext cx="12192000" cy="6757639"/>
          </a:xfrm>
          <a:prstGeom prst="rect">
            <a:avLst/>
          </a:prstGeom>
          <a:noFill/>
          <a:ln w="2190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9686EE08-F60F-A058-4DB2-EE4AAE1AC0EC}"/>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11430000" y="6096318"/>
            <a:ext cx="685800" cy="611504"/>
          </a:xfrm>
          <a:prstGeom prst="rect">
            <a:avLst/>
          </a:prstGeom>
          <a:noFill/>
        </p:spPr>
      </p:pic>
      <p:pic>
        <p:nvPicPr>
          <p:cNvPr id="20" name="Picture 19" descr="Logo&#10;&#10;AI-generated content may be incorrect.">
            <a:extLst>
              <a:ext uri="{FF2B5EF4-FFF2-40B4-BE49-F238E27FC236}">
                <a16:creationId xmlns:a16="http://schemas.microsoft.com/office/drawing/2014/main" id="{CF905506-1E60-440D-038E-3A8C322F1A0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52400" y="6059170"/>
            <a:ext cx="685800" cy="685800"/>
          </a:xfrm>
          <a:prstGeom prst="rect">
            <a:avLst/>
          </a:prstGeom>
          <a:noFill/>
        </p:spPr>
      </p:pic>
    </p:spTree>
    <p:extLst>
      <p:ext uri="{BB962C8B-B14F-4D97-AF65-F5344CB8AC3E}">
        <p14:creationId xmlns:p14="http://schemas.microsoft.com/office/powerpoint/2010/main" val="2096325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 Color">
    <p:spTree>
      <p:nvGrpSpPr>
        <p:cNvPr id="1" name=""/>
        <p:cNvGrpSpPr/>
        <p:nvPr/>
      </p:nvGrpSpPr>
      <p:grpSpPr>
        <a:xfrm>
          <a:off x="0" y="0"/>
          <a:ext cx="0" cy="0"/>
          <a:chOff x="0" y="0"/>
          <a:chExt cx="0" cy="0"/>
        </a:xfrm>
      </p:grpSpPr>
      <p:pic>
        <p:nvPicPr>
          <p:cNvPr id="15" name="Picture 14" descr="KAFB 04.jpg">
            <a:extLst>
              <a:ext uri="{FF2B5EF4-FFF2-40B4-BE49-F238E27FC236}">
                <a16:creationId xmlns:a16="http://schemas.microsoft.com/office/drawing/2014/main" id="{405CDAA0-CF7F-DFB3-5E21-662930EA2382}"/>
              </a:ext>
            </a:extLst>
          </p:cNvPr>
          <p:cNvPicPr>
            <a:picLocks noChangeAspect="1"/>
          </p:cNvPicPr>
          <p:nvPr userDrawn="1"/>
        </p:nvPicPr>
        <p:blipFill>
          <a:blip r:embed="rId2" cstate="print">
            <a:alphaModFix/>
          </a:blip>
          <a:stretch>
            <a:fillRect/>
          </a:stretch>
        </p:blipFill>
        <p:spPr>
          <a:xfrm>
            <a:off x="0" y="0"/>
            <a:ext cx="12192000" cy="6870453"/>
          </a:xfrm>
          <a:prstGeom prst="rect">
            <a:avLst/>
          </a:prstGeom>
          <a:effectLst/>
        </p:spPr>
      </p:pic>
      <p:pic>
        <p:nvPicPr>
          <p:cNvPr id="12" name="Picture 11" descr="Roy Kirtland in front of Teens Aircraft.jpg">
            <a:extLst>
              <a:ext uri="{FF2B5EF4-FFF2-40B4-BE49-F238E27FC236}">
                <a16:creationId xmlns:a16="http://schemas.microsoft.com/office/drawing/2014/main" id="{56CAD8A1-E0D9-10C9-4294-738F23459CE9}"/>
              </a:ext>
            </a:extLst>
          </p:cNvPr>
          <p:cNvPicPr>
            <a:picLocks noChangeAspect="1"/>
          </p:cNvPicPr>
          <p:nvPr userDrawn="1"/>
        </p:nvPicPr>
        <p:blipFill>
          <a:blip r:embed="rId3" cstate="print">
            <a:duotone>
              <a:prstClr val="black"/>
              <a:srgbClr val="D9C3A5">
                <a:tint val="50000"/>
                <a:satMod val="180000"/>
              </a:srgbClr>
            </a:duotone>
            <a:alphaModFix/>
          </a:blip>
          <a:stretch>
            <a:fillRect/>
          </a:stretch>
        </p:blipFill>
        <p:spPr>
          <a:xfrm>
            <a:off x="633984" y="850438"/>
            <a:ext cx="4238839" cy="5486400"/>
          </a:xfrm>
          <a:prstGeom prst="rect">
            <a:avLst/>
          </a:prstGeom>
          <a:effectLst>
            <a:softEdge rad="635000"/>
          </a:effectLst>
        </p:spPr>
      </p:pic>
      <p:sp>
        <p:nvSpPr>
          <p:cNvPr id="18" name="Rectangle 17">
            <a:extLst>
              <a:ext uri="{FF2B5EF4-FFF2-40B4-BE49-F238E27FC236}">
                <a16:creationId xmlns:a16="http://schemas.microsoft.com/office/drawing/2014/main" id="{FBD22B03-AF06-4DFE-79C6-61A6F57BFD44}"/>
              </a:ext>
            </a:extLst>
          </p:cNvPr>
          <p:cNvSpPr/>
          <p:nvPr userDrawn="1"/>
        </p:nvSpPr>
        <p:spPr>
          <a:xfrm>
            <a:off x="0" y="45720"/>
            <a:ext cx="12192000" cy="6757639"/>
          </a:xfrm>
          <a:prstGeom prst="rect">
            <a:avLst/>
          </a:prstGeom>
          <a:noFill/>
          <a:ln w="219075">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9686EE08-F60F-A058-4DB2-EE4AAE1AC0EC}"/>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1430000" y="6096318"/>
            <a:ext cx="685800" cy="611504"/>
          </a:xfrm>
          <a:prstGeom prst="rect">
            <a:avLst/>
          </a:prstGeom>
          <a:noFill/>
        </p:spPr>
      </p:pic>
      <p:pic>
        <p:nvPicPr>
          <p:cNvPr id="20" name="Picture 19" descr="Logo&#10;&#10;AI-generated content may be incorrect.">
            <a:extLst>
              <a:ext uri="{FF2B5EF4-FFF2-40B4-BE49-F238E27FC236}">
                <a16:creationId xmlns:a16="http://schemas.microsoft.com/office/drawing/2014/main" id="{CF905506-1E60-440D-038E-3A8C322F1A0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2400" y="6059170"/>
            <a:ext cx="685800" cy="685800"/>
          </a:xfrm>
          <a:prstGeom prst="rect">
            <a:avLst/>
          </a:prstGeom>
          <a:noFill/>
        </p:spPr>
      </p:pic>
      <p:pic>
        <p:nvPicPr>
          <p:cNvPr id="3" name="Picture 2">
            <a:extLst>
              <a:ext uri="{FF2B5EF4-FFF2-40B4-BE49-F238E27FC236}">
                <a16:creationId xmlns:a16="http://schemas.microsoft.com/office/drawing/2014/main" id="{AD6EA440-295B-C4DB-8A9F-8F68C81CF132}"/>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p:blipFill>
        <p:spPr>
          <a:xfrm>
            <a:off x="3810000" y="152400"/>
            <a:ext cx="4572000" cy="5916705"/>
          </a:xfrm>
          <a:prstGeom prst="rect">
            <a:avLst/>
          </a:prstGeom>
        </p:spPr>
      </p:pic>
    </p:spTree>
    <p:extLst>
      <p:ext uri="{BB962C8B-B14F-4D97-AF65-F5344CB8AC3E}">
        <p14:creationId xmlns:p14="http://schemas.microsoft.com/office/powerpoint/2010/main" val="2221025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A766E5E7-FE58-E0C7-8685-9299E4165E41}"/>
              </a:ext>
            </a:extLst>
          </p:cNvPr>
          <p:cNvSpPr>
            <a:spLocks noGrp="1"/>
          </p:cNvSpPr>
          <p:nvPr>
            <p:ph type="title"/>
          </p:nvPr>
        </p:nvSpPr>
        <p:spPr>
          <a:xfrm>
            <a:off x="970315" y="3178165"/>
            <a:ext cx="10363200" cy="667257"/>
          </a:xfrm>
        </p:spPr>
        <p:txBody>
          <a:bodyPr anchor="t"/>
          <a:lstStyle>
            <a:lvl1pPr algn="ctr">
              <a:defRPr sz="4000" b="1" cap="all">
                <a:solidFill>
                  <a:srgbClr val="293282"/>
                </a:solidFill>
                <a:latin typeface="Adobe Gothic Std B" panose="020B0800000000000000" pitchFamily="34" charset="-128"/>
                <a:ea typeface="Adobe Gothic Std B" panose="020B0800000000000000" pitchFamily="34" charset="-128"/>
              </a:defRPr>
            </a:lvl1pPr>
          </a:lstStyle>
          <a:p>
            <a:r>
              <a:rPr lang="en-US" dirty="0"/>
              <a:t>Click to edit Master title style</a:t>
            </a:r>
          </a:p>
        </p:txBody>
      </p:sp>
      <p:sp>
        <p:nvSpPr>
          <p:cNvPr id="26" name="Text Placeholder 2">
            <a:extLst>
              <a:ext uri="{FF2B5EF4-FFF2-40B4-BE49-F238E27FC236}">
                <a16:creationId xmlns:a16="http://schemas.microsoft.com/office/drawing/2014/main" id="{89241ACB-E0BE-289A-9F5D-6058664EA182}"/>
              </a:ext>
            </a:extLst>
          </p:cNvPr>
          <p:cNvSpPr>
            <a:spLocks noGrp="1"/>
          </p:cNvSpPr>
          <p:nvPr>
            <p:ph type="body" idx="1"/>
          </p:nvPr>
        </p:nvSpPr>
        <p:spPr>
          <a:xfrm>
            <a:off x="970315" y="3859609"/>
            <a:ext cx="10363200" cy="1500187"/>
          </a:xfrm>
        </p:spPr>
        <p:txBody>
          <a:bodyPr anchor="b"/>
          <a:lstStyle>
            <a:lvl1pPr marL="0" indent="0">
              <a:buNone/>
              <a:defRPr sz="2000">
                <a:solidFill>
                  <a:schemeClr val="tx1">
                    <a:tint val="75000"/>
                  </a:schemeClr>
                </a:solidFill>
                <a:latin typeface="Adobe Gothic Std B" panose="020B0800000000000000" pitchFamily="34" charset="-128"/>
                <a:ea typeface="Adobe Gothic Std B" panose="020B0800000000000000" pitchFamily="34" charset="-128"/>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86222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97159" y="1247917"/>
            <a:ext cx="10972800" cy="4871898"/>
          </a:xfrm>
        </p:spPr>
        <p:txBody>
          <a:bodyPr>
            <a:normAutofit/>
          </a:bodyPr>
          <a:lstStyle>
            <a:lvl1pPr>
              <a:defRPr sz="2400">
                <a:solidFill>
                  <a:schemeClr val="tx1"/>
                </a:solidFill>
                <a:latin typeface="Arial" panose="020B0604020202020204" pitchFamily="34" charset="0"/>
                <a:ea typeface="Adobe Gothic Std B" panose="020B0800000000000000" pitchFamily="34" charset="-128"/>
                <a:cs typeface="Arial" panose="020B0604020202020204" pitchFamily="34" charset="0"/>
              </a:defRPr>
            </a:lvl1pPr>
            <a:lvl2pPr>
              <a:defRPr sz="2000">
                <a:solidFill>
                  <a:schemeClr val="tx1"/>
                </a:solidFill>
                <a:latin typeface="Arial" panose="020B0604020202020204" pitchFamily="34" charset="0"/>
                <a:ea typeface="Adobe Gothic Std B" panose="020B0800000000000000" pitchFamily="34" charset="-128"/>
                <a:cs typeface="Arial" panose="020B0604020202020204" pitchFamily="34" charset="0"/>
              </a:defRPr>
            </a:lvl2pPr>
            <a:lvl3pPr>
              <a:defRPr sz="1800">
                <a:solidFill>
                  <a:schemeClr val="tx1"/>
                </a:solidFill>
                <a:latin typeface="Arial" panose="020B0604020202020204" pitchFamily="34" charset="0"/>
                <a:ea typeface="Adobe Gothic Std B" panose="020B0800000000000000" pitchFamily="34" charset="-128"/>
                <a:cs typeface="Arial" panose="020B0604020202020204" pitchFamily="34" charset="0"/>
              </a:defRPr>
            </a:lvl3pPr>
            <a:lvl4pPr>
              <a:defRPr sz="1600">
                <a:solidFill>
                  <a:schemeClr val="tx1"/>
                </a:solidFill>
                <a:latin typeface="Arial" panose="020B0604020202020204" pitchFamily="34" charset="0"/>
                <a:ea typeface="Adobe Gothic Std B" panose="020B0800000000000000" pitchFamily="34" charset="-128"/>
                <a:cs typeface="Arial" panose="020B0604020202020204" pitchFamily="34" charset="0"/>
              </a:defRPr>
            </a:lvl4pPr>
            <a:lvl5pPr>
              <a:defRPr sz="1600">
                <a:solidFill>
                  <a:schemeClr val="tx1"/>
                </a:solidFill>
                <a:latin typeface="Arial" panose="020B0604020202020204" pitchFamily="34" charset="0"/>
                <a:ea typeface="Adobe Gothic Std B" panose="020B0800000000000000" pitchFamily="34" charset="-128"/>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a:extLst>
              <a:ext uri="{FF2B5EF4-FFF2-40B4-BE49-F238E27FC236}">
                <a16:creationId xmlns:a16="http://schemas.microsoft.com/office/drawing/2014/main" id="{39EC3287-C101-EA45-73A0-711292CE40F9}"/>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293790326"/>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93282"/>
                </a:solidFill>
                <a:latin typeface="Adobe Gothic Std B" panose="020B0800000000000000" pitchFamily="34" charset="-128"/>
                <a:ea typeface="Adobe Gothic Std B" panose="020B0800000000000000" pitchFamily="34" charset="-128"/>
              </a:defRPr>
            </a:lvl1p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normAutofit/>
          </a:bodyPr>
          <a:lstStyle>
            <a:lvl1pPr>
              <a:defRPr sz="2400">
                <a:solidFill>
                  <a:schemeClr val="tx1"/>
                </a:solidFill>
                <a:latin typeface="Adobe Gothic Std B" panose="020B0800000000000000" pitchFamily="34" charset="-128"/>
                <a:ea typeface="Adobe Gothic Std B" panose="020B0800000000000000" pitchFamily="34" charset="-128"/>
              </a:defRPr>
            </a:lvl1pPr>
            <a:lvl2pPr>
              <a:defRPr sz="2000">
                <a:solidFill>
                  <a:schemeClr val="tx1"/>
                </a:solidFill>
                <a:latin typeface="Adobe Gothic Std B" panose="020B0800000000000000" pitchFamily="34" charset="-128"/>
                <a:ea typeface="Adobe Gothic Std B" panose="020B0800000000000000" pitchFamily="34" charset="-128"/>
              </a:defRPr>
            </a:lvl2pPr>
            <a:lvl3pPr>
              <a:defRPr sz="1800">
                <a:solidFill>
                  <a:schemeClr val="tx1"/>
                </a:solidFill>
                <a:latin typeface="Adobe Gothic Std B" panose="020B0800000000000000" pitchFamily="34" charset="-128"/>
                <a:ea typeface="Adobe Gothic Std B" panose="020B0800000000000000" pitchFamily="34" charset="-128"/>
              </a:defRPr>
            </a:lvl3pPr>
            <a:lvl4pPr>
              <a:defRPr sz="1600">
                <a:solidFill>
                  <a:schemeClr val="tx1"/>
                </a:solidFill>
                <a:latin typeface="Adobe Gothic Std B" panose="020B0800000000000000" pitchFamily="34" charset="-128"/>
                <a:ea typeface="Adobe Gothic Std B" panose="020B0800000000000000" pitchFamily="34" charset="-128"/>
              </a:defRPr>
            </a:lvl4pPr>
            <a:lvl5pPr>
              <a:defRPr sz="1600">
                <a:solidFill>
                  <a:schemeClr val="tx1"/>
                </a:solidFill>
                <a:latin typeface="Adobe Gothic Std B" panose="020B0800000000000000" pitchFamily="34" charset="-128"/>
                <a:ea typeface="Adobe Gothic Std B" panose="020B0800000000000000" pitchFamily="34" charset="-128"/>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normAutofit/>
          </a:bodyPr>
          <a:lstStyle>
            <a:lvl1pPr>
              <a:defRPr sz="2400">
                <a:solidFill>
                  <a:schemeClr val="tx1"/>
                </a:solidFill>
                <a:latin typeface="Adobe Gothic Std B" panose="020B0800000000000000" pitchFamily="34" charset="-128"/>
                <a:ea typeface="Adobe Gothic Std B" panose="020B0800000000000000" pitchFamily="34" charset="-128"/>
              </a:defRPr>
            </a:lvl1pPr>
            <a:lvl2pPr>
              <a:defRPr sz="2000">
                <a:solidFill>
                  <a:schemeClr val="tx1"/>
                </a:solidFill>
                <a:latin typeface="Adobe Gothic Std B" panose="020B0800000000000000" pitchFamily="34" charset="-128"/>
                <a:ea typeface="Adobe Gothic Std B" panose="020B0800000000000000" pitchFamily="34" charset="-128"/>
              </a:defRPr>
            </a:lvl2pPr>
            <a:lvl3pPr>
              <a:defRPr sz="1800">
                <a:solidFill>
                  <a:schemeClr val="tx1"/>
                </a:solidFill>
                <a:latin typeface="Adobe Gothic Std B" panose="020B0800000000000000" pitchFamily="34" charset="-128"/>
                <a:ea typeface="Adobe Gothic Std B" panose="020B0800000000000000" pitchFamily="34" charset="-128"/>
              </a:defRPr>
            </a:lvl3pPr>
            <a:lvl4pPr>
              <a:defRPr sz="1600">
                <a:solidFill>
                  <a:schemeClr val="tx1"/>
                </a:solidFill>
                <a:latin typeface="Adobe Gothic Std B" panose="020B0800000000000000" pitchFamily="34" charset="-128"/>
                <a:ea typeface="Adobe Gothic Std B" panose="020B0800000000000000" pitchFamily="34" charset="-128"/>
              </a:defRPr>
            </a:lvl4pPr>
            <a:lvl5pPr>
              <a:defRPr sz="1600">
                <a:solidFill>
                  <a:schemeClr val="tx1"/>
                </a:solidFill>
                <a:latin typeface="Adobe Gothic Std B" panose="020B0800000000000000" pitchFamily="34" charset="-128"/>
                <a:ea typeface="Adobe Gothic Std B" panose="020B0800000000000000" pitchFamily="34" charset="-128"/>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9630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717" y="1433945"/>
            <a:ext cx="7315200" cy="3798734"/>
          </a:xfrm>
        </p:spPr>
        <p:txBody>
          <a:bodyPr/>
          <a:lstStyle>
            <a:lvl1pPr marL="0" indent="0">
              <a:buNone/>
              <a:defRPr sz="3200">
                <a:solidFill>
                  <a:schemeClr val="bg1"/>
                </a:solidFill>
                <a:latin typeface="Adobe Gothic Std B" panose="020B0800000000000000" pitchFamily="34" charset="-128"/>
                <a:ea typeface="Adobe Gothic Std B" panose="020B0800000000000000" pitchFamily="34" charset="-12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389717" y="5367338"/>
            <a:ext cx="7315200" cy="804862"/>
          </a:xfrm>
        </p:spPr>
        <p:txBody>
          <a:bodyPr>
            <a:normAutofit/>
          </a:bodyPr>
          <a:lstStyle>
            <a:lvl1pPr marL="0" indent="0">
              <a:buNone/>
              <a:defRPr sz="1600">
                <a:solidFill>
                  <a:srgbClr val="293282"/>
                </a:solidFill>
                <a:latin typeface="Adobe Gothic Std B" panose="020B0800000000000000" pitchFamily="34" charset="-128"/>
                <a:ea typeface="Adobe Gothic Std B" panose="020B0800000000000000" pitchFamily="34" charset="-128"/>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008033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93282"/>
                </a:solidFill>
                <a:latin typeface="Adobe Gothic Std B" panose="020B0800000000000000" pitchFamily="34" charset="-128"/>
                <a:ea typeface="Adobe Gothic Std B" panose="020B0800000000000000" pitchFamily="34" charset="-128"/>
              </a:defRPr>
            </a:lvl1pPr>
          </a:lstStyle>
          <a:p>
            <a:r>
              <a:rPr lang="en-US"/>
              <a:t>Click to edit Master title style</a:t>
            </a:r>
          </a:p>
        </p:txBody>
      </p:sp>
    </p:spTree>
    <p:extLst>
      <p:ext uri="{BB962C8B-B14F-4D97-AF65-F5344CB8AC3E}">
        <p14:creationId xmlns:p14="http://schemas.microsoft.com/office/powerpoint/2010/main" val="3146299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image" Target="../media/image5.png"/><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2" name="Straight Connector 21"/>
          <p:cNvCxnSpPr/>
          <p:nvPr userDrawn="1"/>
        </p:nvCxnSpPr>
        <p:spPr>
          <a:xfrm>
            <a:off x="1746480" y="1053384"/>
            <a:ext cx="9161782" cy="0"/>
          </a:xfrm>
          <a:prstGeom prst="line">
            <a:avLst/>
          </a:prstGeom>
          <a:ln w="47625">
            <a:solidFill>
              <a:srgbClr val="293282"/>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597159" y="16309"/>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254267"/>
            <a:ext cx="10972800" cy="487189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6" name="Group 5">
            <a:extLst>
              <a:ext uri="{FF2B5EF4-FFF2-40B4-BE49-F238E27FC236}">
                <a16:creationId xmlns:a16="http://schemas.microsoft.com/office/drawing/2014/main" id="{14A6B76D-62F4-F6EB-91FE-63E788293C45}"/>
              </a:ext>
            </a:extLst>
          </p:cNvPr>
          <p:cNvGrpSpPr/>
          <p:nvPr userDrawn="1"/>
        </p:nvGrpSpPr>
        <p:grpSpPr>
          <a:xfrm>
            <a:off x="313762" y="186461"/>
            <a:ext cx="1163154" cy="986821"/>
            <a:chOff x="313762" y="186461"/>
            <a:chExt cx="1163154" cy="986821"/>
          </a:xfrm>
        </p:grpSpPr>
        <p:pic>
          <p:nvPicPr>
            <p:cNvPr id="15" name="Picture 14"/>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13762" y="186461"/>
              <a:ext cx="868680" cy="868680"/>
            </a:xfrm>
            <a:prstGeom prst="rect">
              <a:avLst/>
            </a:prstGeom>
          </p:spPr>
        </p:pic>
        <p:pic>
          <p:nvPicPr>
            <p:cNvPr id="16" name="Picture 15"/>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08236" y="304602"/>
              <a:ext cx="868680" cy="868680"/>
            </a:xfrm>
            <a:prstGeom prst="rect">
              <a:avLst/>
            </a:prstGeom>
          </p:spPr>
        </p:pic>
      </p:grpSp>
      <p:pic>
        <p:nvPicPr>
          <p:cNvPr id="4" name="Picture 3">
            <a:extLst>
              <a:ext uri="{FF2B5EF4-FFF2-40B4-BE49-F238E27FC236}">
                <a16:creationId xmlns:a16="http://schemas.microsoft.com/office/drawing/2014/main" id="{0CAB02E0-DC7F-1435-27FC-AF1EDA7E2FA5}"/>
              </a:ext>
            </a:extLst>
          </p:cNvPr>
          <p:cNvPicPr>
            <a:picLocks noChangeAspect="1"/>
          </p:cNvPicPr>
          <p:nvPr userDrawn="1"/>
        </p:nvPicPr>
        <p:blipFill>
          <a:blip r:embed="rId13" cstate="print">
            <a:extLst>
              <a:ext uri="{28A0092B-C50C-407E-A947-70E740481C1C}">
                <a14:useLocalDpi xmlns:a14="http://schemas.microsoft.com/office/drawing/2010/main" val="0"/>
              </a:ext>
            </a:extLst>
          </a:blip>
          <a:srcRect/>
          <a:stretch/>
        </p:blipFill>
        <p:spPr>
          <a:xfrm>
            <a:off x="10908262" y="160181"/>
            <a:ext cx="871055" cy="859581"/>
          </a:xfrm>
          <a:prstGeom prst="rect">
            <a:avLst/>
          </a:prstGeom>
        </p:spPr>
      </p:pic>
      <p:sp>
        <p:nvSpPr>
          <p:cNvPr id="5" name="TextBox 4">
            <a:extLst>
              <a:ext uri="{FF2B5EF4-FFF2-40B4-BE49-F238E27FC236}">
                <a16:creationId xmlns:a16="http://schemas.microsoft.com/office/drawing/2014/main" id="{37AD2342-8C94-C1A5-8E19-325C983C6562}"/>
              </a:ext>
            </a:extLst>
          </p:cNvPr>
          <p:cNvSpPr txBox="1"/>
          <p:nvPr userDrawn="1"/>
        </p:nvSpPr>
        <p:spPr>
          <a:xfrm>
            <a:off x="0" y="6406896"/>
            <a:ext cx="12203430" cy="457200"/>
          </a:xfrm>
          <a:prstGeom prst="rect">
            <a:avLst/>
          </a:prstGeom>
          <a:solidFill>
            <a:srgbClr val="265A99"/>
          </a:solidFill>
          <a:ln>
            <a:no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p>
            <a:pPr algn="ctr"/>
            <a:r>
              <a:rPr lang="en-US" sz="1400" b="1" i="1" dirty="0">
                <a:solidFill>
                  <a:srgbClr val="A6A6A8"/>
                </a:solidFill>
                <a:latin typeface="Adobe Hebrew" panose="02040503050201020203" pitchFamily="18" charset="-79"/>
                <a:ea typeface="Kozuka Gothic Pro-VI B" panose="020B0800000000000000" pitchFamily="34" charset="-128"/>
                <a:cs typeface="Adobe Hebrew" panose="02040503050201020203" pitchFamily="18" charset="-79"/>
              </a:rPr>
              <a:t>PEOPLE     |     PRECISION     |     PROGRESS</a:t>
            </a:r>
          </a:p>
        </p:txBody>
      </p:sp>
      <p:pic>
        <p:nvPicPr>
          <p:cNvPr id="7" name="Picture 6">
            <a:extLst>
              <a:ext uri="{FF2B5EF4-FFF2-40B4-BE49-F238E27FC236}">
                <a16:creationId xmlns:a16="http://schemas.microsoft.com/office/drawing/2014/main" id="{B1F85E07-4575-50D3-D6B9-3C5B6349C32A}"/>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p:blipFill>
        <p:spPr>
          <a:xfrm>
            <a:off x="11711032" y="6416040"/>
            <a:ext cx="489858" cy="457200"/>
          </a:xfrm>
          <a:prstGeom prst="rect">
            <a:avLst/>
          </a:prstGeom>
        </p:spPr>
      </p:pic>
      <p:pic>
        <p:nvPicPr>
          <p:cNvPr id="11" name="Picture 10" descr="Logo&#10;&#10;AI-generated content may be incorrect.">
            <a:extLst>
              <a:ext uri="{FF2B5EF4-FFF2-40B4-BE49-F238E27FC236}">
                <a16:creationId xmlns:a16="http://schemas.microsoft.com/office/drawing/2014/main" id="{72058F4E-05EF-C4FF-E667-E2CF3A9D5635}"/>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400" y="6378438"/>
            <a:ext cx="557784" cy="557784"/>
          </a:xfrm>
          <a:prstGeom prst="rect">
            <a:avLst/>
          </a:prstGeom>
        </p:spPr>
      </p:pic>
    </p:spTree>
    <p:extLst>
      <p:ext uri="{BB962C8B-B14F-4D97-AF65-F5344CB8AC3E}">
        <p14:creationId xmlns:p14="http://schemas.microsoft.com/office/powerpoint/2010/main" val="402225254"/>
      </p:ext>
    </p:extLst>
  </p:cSld>
  <p:clrMap bg1="lt1" tx1="dk1" bg2="lt2" tx2="dk2" accent1="accent1" accent2="accent2" accent3="accent3" accent4="accent4" accent5="accent5" accent6="accent6" hlink="hlink" folHlink="folHlink"/>
  <p:sldLayoutIdLst>
    <p:sldLayoutId id="2147483790" r:id="rId1"/>
    <p:sldLayoutId id="2147483802" r:id="rId2"/>
    <p:sldLayoutId id="2147483801" r:id="rId3"/>
    <p:sldLayoutId id="2147483803" r:id="rId4"/>
    <p:sldLayoutId id="2147483800" r:id="rId5"/>
    <p:sldLayoutId id="2147483799" r:id="rId6"/>
    <p:sldLayoutId id="2147483791" r:id="rId7"/>
    <p:sldLayoutId id="2147483796" r:id="rId8"/>
    <p:sldLayoutId id="2147483792" r:id="rId9"/>
  </p:sldLayoutIdLst>
  <p:hf sldNum="0" hdr="0" dt="0"/>
  <p:txStyles>
    <p:titleStyle>
      <a:lvl1pPr algn="ctr" defTabSz="914400" rtl="0" eaLnBrk="1" latinLnBrk="0" hangingPunct="1">
        <a:spcBef>
          <a:spcPct val="0"/>
        </a:spcBef>
        <a:buNone/>
        <a:defRPr sz="4400" b="1" kern="1200">
          <a:solidFill>
            <a:srgbClr val="293282"/>
          </a:solidFill>
          <a:latin typeface="Arial" panose="020B0604020202020204" pitchFamily="34" charset="0"/>
          <a:ea typeface="Adobe Gothic Std B" panose="020B0800000000000000" pitchFamily="34" charset="-128"/>
          <a:cs typeface="Arial" panose="020B0604020202020204" pitchFamily="34" charset="0"/>
        </a:defRPr>
      </a:lvl1pPr>
    </p:titleStyle>
    <p:bodyStyle>
      <a:lvl1pPr marL="342900" indent="-342900" algn="l" defTabSz="914400" rtl="0" eaLnBrk="1" latinLnBrk="0" hangingPunct="1">
        <a:spcBef>
          <a:spcPct val="20000"/>
        </a:spcBef>
        <a:buClr>
          <a:srgbClr val="000099"/>
        </a:buClr>
        <a:buFont typeface="Wingdings" panose="05000000000000000000" pitchFamily="2" charset="2"/>
        <a:buChar char="§"/>
        <a:defRPr sz="2400" kern="1200">
          <a:solidFill>
            <a:schemeClr val="tx1"/>
          </a:solidFill>
          <a:latin typeface="Arial" panose="020B0604020202020204" pitchFamily="34" charset="0"/>
          <a:ea typeface="Adobe Gothic Std B" panose="020B0800000000000000" pitchFamily="34" charset="-128"/>
          <a:cs typeface="Arial" panose="020B0604020202020204" pitchFamily="34" charset="0"/>
        </a:defRPr>
      </a:lvl1pPr>
      <a:lvl2pPr marL="742950" indent="-285750" algn="l" defTabSz="914400" rtl="0" eaLnBrk="1" latinLnBrk="0" hangingPunct="1">
        <a:spcBef>
          <a:spcPct val="20000"/>
        </a:spcBef>
        <a:buClr>
          <a:srgbClr val="000099"/>
        </a:buClr>
        <a:buFont typeface="Wingdings" panose="05000000000000000000" pitchFamily="2" charset="2"/>
        <a:buChar char="§"/>
        <a:defRPr sz="2000" kern="1200">
          <a:solidFill>
            <a:schemeClr val="tx1"/>
          </a:solidFill>
          <a:latin typeface="Arial" panose="020B0604020202020204" pitchFamily="34" charset="0"/>
          <a:ea typeface="Adobe Gothic Std B" panose="020B0800000000000000" pitchFamily="34" charset="-128"/>
          <a:cs typeface="Arial" panose="020B0604020202020204" pitchFamily="34" charset="0"/>
        </a:defRPr>
      </a:lvl2pPr>
      <a:lvl3pPr marL="1143000" indent="-228600" algn="l" defTabSz="914400" rtl="0" eaLnBrk="1" latinLnBrk="0" hangingPunct="1">
        <a:spcBef>
          <a:spcPct val="20000"/>
        </a:spcBef>
        <a:buClr>
          <a:srgbClr val="000099"/>
        </a:buClr>
        <a:buFont typeface="Wingdings" panose="05000000000000000000" pitchFamily="2" charset="2"/>
        <a:buChar char="§"/>
        <a:defRPr sz="1800" kern="1200">
          <a:solidFill>
            <a:schemeClr val="tx1"/>
          </a:solidFill>
          <a:latin typeface="Arial" panose="020B0604020202020204" pitchFamily="34" charset="0"/>
          <a:ea typeface="Adobe Gothic Std B" panose="020B0800000000000000" pitchFamily="34" charset="-128"/>
          <a:cs typeface="Arial" panose="020B0604020202020204" pitchFamily="34" charset="0"/>
        </a:defRPr>
      </a:lvl3pPr>
      <a:lvl4pPr marL="1600200" indent="-228600" algn="l" defTabSz="914400" rtl="0" eaLnBrk="1" latinLnBrk="0" hangingPunct="1">
        <a:spcBef>
          <a:spcPct val="20000"/>
        </a:spcBef>
        <a:buClr>
          <a:srgbClr val="000099"/>
        </a:buClr>
        <a:buFont typeface="Wingdings" panose="05000000000000000000" pitchFamily="2" charset="2"/>
        <a:buChar char="§"/>
        <a:defRPr sz="1600" kern="1200">
          <a:solidFill>
            <a:schemeClr val="tx1"/>
          </a:solidFill>
          <a:latin typeface="Arial" panose="020B0604020202020204" pitchFamily="34" charset="0"/>
          <a:ea typeface="Adobe Gothic Std B" panose="020B0800000000000000" pitchFamily="34" charset="-128"/>
          <a:cs typeface="Arial" panose="020B0604020202020204" pitchFamily="34" charset="0"/>
        </a:defRPr>
      </a:lvl4pPr>
      <a:lvl5pPr marL="2057400" indent="-228600" algn="l" defTabSz="914400" rtl="0" eaLnBrk="1" latinLnBrk="0" hangingPunct="1">
        <a:spcBef>
          <a:spcPct val="20000"/>
        </a:spcBef>
        <a:buClr>
          <a:srgbClr val="000099"/>
        </a:buClr>
        <a:buFont typeface="Wingdings" panose="05000000000000000000" pitchFamily="2" charset="2"/>
        <a:buChar char="§"/>
        <a:defRPr sz="1600" kern="1200">
          <a:solidFill>
            <a:schemeClr val="tx1"/>
          </a:solidFill>
          <a:latin typeface="Arial" panose="020B0604020202020204" pitchFamily="34" charset="0"/>
          <a:ea typeface="Adobe Gothic Std B" panose="020B0800000000000000" pitchFamily="34" charset="-128"/>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hyperlink" Target="mailto:diamond.serna@us.af.mil"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9874F-C5AC-1264-4251-6A3230BC5920}"/>
            </a:ext>
          </a:extLst>
        </p:cNvPr>
        <p:cNvGrpSpPr/>
        <p:nvPr/>
      </p:nvGrpSpPr>
      <p:grpSpPr>
        <a:xfrm>
          <a:off x="0" y="0"/>
          <a:ext cx="0" cy="0"/>
          <a:chOff x="0" y="0"/>
          <a:chExt cx="0" cy="0"/>
        </a:xfrm>
      </p:grpSpPr>
      <p:sp>
        <p:nvSpPr>
          <p:cNvPr id="39" name="Title 38">
            <a:extLst>
              <a:ext uri="{FF2B5EF4-FFF2-40B4-BE49-F238E27FC236}">
                <a16:creationId xmlns:a16="http://schemas.microsoft.com/office/drawing/2014/main" id="{AEDBFB25-7025-2A6D-AB0B-4A5CDAB4094A}"/>
              </a:ext>
            </a:extLst>
          </p:cNvPr>
          <p:cNvSpPr>
            <a:spLocks noGrp="1"/>
          </p:cNvSpPr>
          <p:nvPr>
            <p:ph type="ctrTitle"/>
          </p:nvPr>
        </p:nvSpPr>
        <p:spPr/>
        <p:txBody>
          <a:bodyPr>
            <a:normAutofit/>
          </a:bodyPr>
          <a:lstStyle/>
          <a:p>
            <a:r>
              <a:rPr lang="en-US" dirty="0">
                <a:latin typeface="Adobe Gothic Std B" panose="020B0800000000000000" pitchFamily="34" charset="-128"/>
              </a:rPr>
              <a:t>377 FSS PO &amp; UA INFORMATION</a:t>
            </a:r>
            <a:r>
              <a:rPr lang="en-US" sz="2700" i="1" kern="200" dirty="0">
                <a:latin typeface="Adobe Gothic Std B" panose="020B0800000000000000" pitchFamily="34" charset="-128"/>
              </a:rPr>
              <a:t> </a:t>
            </a:r>
            <a:endParaRPr lang="en-US" dirty="0">
              <a:latin typeface="Adobe Gothic Std B" panose="020B0800000000000000" pitchFamily="34" charset="-128"/>
            </a:endParaRPr>
          </a:p>
        </p:txBody>
      </p:sp>
      <p:sp>
        <p:nvSpPr>
          <p:cNvPr id="2" name="Subtitle 1">
            <a:extLst>
              <a:ext uri="{FF2B5EF4-FFF2-40B4-BE49-F238E27FC236}">
                <a16:creationId xmlns:a16="http://schemas.microsoft.com/office/drawing/2014/main" id="{C2401203-9069-4CFB-E886-BA84C3D7BAFD}"/>
              </a:ext>
            </a:extLst>
          </p:cNvPr>
          <p:cNvSpPr>
            <a:spLocks noGrp="1"/>
          </p:cNvSpPr>
          <p:nvPr>
            <p:ph type="subTitle" idx="1"/>
          </p:nvPr>
        </p:nvSpPr>
        <p:spPr/>
        <p:txBody>
          <a:bodyPr/>
          <a:lstStyle/>
          <a:p>
            <a:pPr lvl="0"/>
            <a:r>
              <a:rPr lang="en-US" sz="2000" dirty="0">
                <a:latin typeface="Adobe Gothic Std B" panose="020B0800000000000000" pitchFamily="34" charset="-128"/>
              </a:rPr>
              <a:t>377</a:t>
            </a:r>
            <a:r>
              <a:rPr lang="en-US" sz="2000" baseline="30000" dirty="0">
                <a:latin typeface="Adobe Gothic Std B" panose="020B0800000000000000" pitchFamily="34" charset="-128"/>
              </a:rPr>
              <a:t> </a:t>
            </a:r>
            <a:r>
              <a:rPr lang="en-US" dirty="0"/>
              <a:t>Air Base Wing</a:t>
            </a:r>
            <a:endParaRPr lang="en-US" sz="2000" dirty="0">
              <a:latin typeface="Adobe Gothic Std B" panose="020B0800000000000000" pitchFamily="34" charset="-128"/>
            </a:endParaRPr>
          </a:p>
          <a:p>
            <a:endParaRPr lang="en-US" dirty="0">
              <a:latin typeface="Adobe Gothic Std B" panose="020B0800000000000000" pitchFamily="34" charset="-128"/>
            </a:endParaRPr>
          </a:p>
        </p:txBody>
      </p:sp>
      <p:sp>
        <p:nvSpPr>
          <p:cNvPr id="42" name="TextBox 41">
            <a:extLst>
              <a:ext uri="{FF2B5EF4-FFF2-40B4-BE49-F238E27FC236}">
                <a16:creationId xmlns:a16="http://schemas.microsoft.com/office/drawing/2014/main" id="{EED4F63B-970B-B724-44B4-63B09ABB589E}"/>
              </a:ext>
            </a:extLst>
          </p:cNvPr>
          <p:cNvSpPr txBox="1"/>
          <p:nvPr/>
        </p:nvSpPr>
        <p:spPr>
          <a:xfrm>
            <a:off x="8229600" y="5105400"/>
            <a:ext cx="4381614"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bg1"/>
                </a:solidFill>
                <a:effectLst/>
                <a:uLnTx/>
                <a:uFillTx/>
                <a:latin typeface="Adobe Gothic Std B" panose="020B0800000000000000" pitchFamily="34" charset="-128"/>
                <a:ea typeface="Adobe Gothic Std B" panose="020B0800000000000000" pitchFamily="34" charset="-128"/>
              </a:rPr>
              <a:t>Controlled by: 377 FSS/FSR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bg1"/>
                </a:solidFill>
                <a:effectLst/>
                <a:uLnTx/>
                <a:uFillTx/>
                <a:latin typeface="Adobe Gothic Std B" panose="020B0800000000000000" pitchFamily="34" charset="-128"/>
                <a:ea typeface="Adobe Gothic Std B" panose="020B0800000000000000" pitchFamily="34" charset="-128"/>
              </a:rPr>
              <a:t>CUI Category: OPSEC/PRVCY/OTHER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bg1"/>
                </a:solidFill>
                <a:effectLst/>
                <a:uLnTx/>
                <a:uFillTx/>
                <a:latin typeface="Adobe Gothic Std B" panose="020B0800000000000000" pitchFamily="34" charset="-128"/>
                <a:ea typeface="Adobe Gothic Std B" panose="020B0800000000000000" pitchFamily="34" charset="-128"/>
              </a:rPr>
              <a:t>Distribution/Dissemination Control: 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bg1"/>
                </a:solidFill>
                <a:effectLst/>
                <a:uLnTx/>
                <a:uFillTx/>
                <a:latin typeface="Adobe Gothic Std B" panose="020B0800000000000000" pitchFamily="34" charset="-128"/>
                <a:ea typeface="Adobe Gothic Std B" panose="020B0800000000000000" pitchFamily="34" charset="-128"/>
              </a:rPr>
              <a:t>POC: 846-0405</a:t>
            </a:r>
          </a:p>
        </p:txBody>
      </p:sp>
    </p:spTree>
    <p:extLst>
      <p:ext uri="{BB962C8B-B14F-4D97-AF65-F5344CB8AC3E}">
        <p14:creationId xmlns:p14="http://schemas.microsoft.com/office/powerpoint/2010/main" val="2371144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B4AFE61-4C49-C3F9-F660-19DA47F59E30}"/>
              </a:ext>
            </a:extLst>
          </p:cNvPr>
          <p:cNvSpPr>
            <a:spLocks noGrp="1"/>
          </p:cNvSpPr>
          <p:nvPr>
            <p:ph type="body" idx="1"/>
          </p:nvPr>
        </p:nvSpPr>
        <p:spPr>
          <a:xfrm>
            <a:off x="1084277" y="1600200"/>
            <a:ext cx="10363200" cy="4064397"/>
          </a:xfrm>
        </p:spPr>
        <p:txBody>
          <a:bodyPr>
            <a:normAutofit/>
          </a:bodyPr>
          <a:lstStyle/>
          <a:p>
            <a:pPr marL="342900" lvl="0" indent="-342900">
              <a:spcBef>
                <a:spcPts val="0"/>
              </a:spcBef>
              <a:buSzPts val="1920"/>
              <a:buFont typeface="Wingdings" panose="05000000000000000000" pitchFamily="2" charset="2"/>
              <a:buChar char="§"/>
            </a:pPr>
            <a:r>
              <a:rPr lang="en-US" b="1" dirty="0">
                <a:solidFill>
                  <a:schemeClr val="tx1"/>
                </a:solidFill>
                <a:latin typeface="Arial" panose="020B0604020202020204" pitchFamily="34" charset="0"/>
              </a:rPr>
              <a:t>Definition</a:t>
            </a:r>
          </a:p>
          <a:p>
            <a:pPr marL="749300" lvl="1" indent="-342900">
              <a:spcBef>
                <a:spcPts val="420"/>
              </a:spcBef>
              <a:buSzPts val="1680"/>
              <a:buFont typeface="Wingdings" panose="05000000000000000000" pitchFamily="2" charset="2"/>
              <a:buChar char="§"/>
            </a:pPr>
            <a:r>
              <a:rPr lang="en-US" sz="2000" b="1" dirty="0">
                <a:solidFill>
                  <a:srgbClr val="C00000"/>
                </a:solidFill>
              </a:rPr>
              <a:t>A private organization (PO) is a self-sustaining special interest group set up by people acting outside the scope of any official position they may have in the federal government</a:t>
            </a:r>
          </a:p>
          <a:p>
            <a:pPr marL="749300" lvl="1" indent="-342900">
              <a:spcBef>
                <a:spcPts val="420"/>
              </a:spcBef>
              <a:buSzPts val="1680"/>
              <a:buFont typeface="Wingdings" panose="05000000000000000000" pitchFamily="2" charset="2"/>
              <a:buChar char="§"/>
            </a:pPr>
            <a:r>
              <a:rPr lang="en-US" sz="2000" b="1" dirty="0">
                <a:solidFill>
                  <a:schemeClr val="tx1"/>
                </a:solidFill>
              </a:rPr>
              <a:t>POs are NOT integral parts of the military service or federal entities. They are NOT Non-Appropriated Fund Instrumentalities (NAFIs) or entitled to the sovereign immunities and privileges given to NAFIs</a:t>
            </a:r>
          </a:p>
          <a:p>
            <a:pPr marL="749300" lvl="1" indent="-342900">
              <a:spcBef>
                <a:spcPts val="420"/>
              </a:spcBef>
              <a:buSzPts val="1680"/>
              <a:buFont typeface="Wingdings" panose="05000000000000000000" pitchFamily="2" charset="2"/>
              <a:buChar char="§"/>
            </a:pPr>
            <a:r>
              <a:rPr lang="en-US" sz="2000" b="1" dirty="0">
                <a:solidFill>
                  <a:schemeClr val="tx1"/>
                </a:solidFill>
              </a:rPr>
              <a:t>When an unofficial activities or organization’s current monthly assets (which include cash inventories, receivables and investments) exceed a monthly average of </a:t>
            </a:r>
            <a:r>
              <a:rPr lang="en-US" sz="2000" b="1" dirty="0">
                <a:solidFill>
                  <a:srgbClr val="C00000"/>
                </a:solidFill>
              </a:rPr>
              <a:t>$1,000 over a three-month period</a:t>
            </a:r>
            <a:r>
              <a:rPr lang="en-US" sz="2000" b="1" dirty="0">
                <a:solidFill>
                  <a:schemeClr val="tx1"/>
                </a:solidFill>
              </a:rPr>
              <a:t>, the activity or organization must either become a PO, discontinue on-base operations or reduce its current assets</a:t>
            </a:r>
          </a:p>
          <a:p>
            <a:endParaRPr lang="en-US" sz="1800" dirty="0"/>
          </a:p>
        </p:txBody>
      </p:sp>
      <p:sp>
        <p:nvSpPr>
          <p:cNvPr id="6" name="Title 1">
            <a:extLst>
              <a:ext uri="{FF2B5EF4-FFF2-40B4-BE49-F238E27FC236}">
                <a16:creationId xmlns:a16="http://schemas.microsoft.com/office/drawing/2014/main" id="{334AC8AF-FEFB-F029-9240-5C63C85FB857}"/>
              </a:ext>
            </a:extLst>
          </p:cNvPr>
          <p:cNvSpPr txBox="1">
            <a:spLocks/>
          </p:cNvSpPr>
          <p:nvPr/>
        </p:nvSpPr>
        <p:spPr>
          <a:xfrm>
            <a:off x="609600" y="381000"/>
            <a:ext cx="10972800" cy="1143000"/>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000" b="1" kern="1200" cap="all">
                <a:solidFill>
                  <a:srgbClr val="293282"/>
                </a:solidFill>
                <a:latin typeface="Adobe Gothic Std B" panose="020B0800000000000000" pitchFamily="34" charset="-128"/>
                <a:ea typeface="Adobe Gothic Std B" panose="020B0800000000000000" pitchFamily="34" charset="-128"/>
                <a:cs typeface="Arial" panose="020B0604020202020204" pitchFamily="34" charset="0"/>
              </a:defRPr>
            </a:lvl1pPr>
          </a:lstStyle>
          <a:p>
            <a:r>
              <a:rPr lang="en-US" dirty="0"/>
              <a:t>PO Definition</a:t>
            </a:r>
          </a:p>
        </p:txBody>
      </p:sp>
    </p:spTree>
    <p:extLst>
      <p:ext uri="{BB962C8B-B14F-4D97-AF65-F5344CB8AC3E}">
        <p14:creationId xmlns:p14="http://schemas.microsoft.com/office/powerpoint/2010/main" val="2944649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95774-2C8B-5523-BF1B-D1410FF2B01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79CC8F-5AD6-5B53-7468-49A2971E15C6}"/>
              </a:ext>
            </a:extLst>
          </p:cNvPr>
          <p:cNvSpPr>
            <a:spLocks noGrp="1"/>
          </p:cNvSpPr>
          <p:nvPr>
            <p:ph idx="1"/>
          </p:nvPr>
        </p:nvSpPr>
        <p:spPr/>
        <p:txBody>
          <a:bodyPr/>
          <a:lstStyle/>
          <a:p>
            <a:pPr lvl="0">
              <a:spcBef>
                <a:spcPts val="0"/>
              </a:spcBef>
              <a:buSzPts val="1920"/>
            </a:pPr>
            <a:r>
              <a:rPr lang="en-US" b="1" dirty="0"/>
              <a:t>Operating Rules</a:t>
            </a:r>
          </a:p>
          <a:p>
            <a:pPr marL="749300" lvl="1" indent="-342900">
              <a:spcBef>
                <a:spcPts val="420"/>
              </a:spcBef>
              <a:buSzPts val="1680"/>
            </a:pPr>
            <a:r>
              <a:rPr lang="en-US" sz="2100" b="1" dirty="0"/>
              <a:t>Each PO must be approved in writing by the installation commander or designee (377 FSS/CC)</a:t>
            </a:r>
            <a:endParaRPr lang="en-US" b="1" dirty="0"/>
          </a:p>
          <a:p>
            <a:pPr marL="749300" lvl="1" indent="-342900">
              <a:spcBef>
                <a:spcPts val="420"/>
              </a:spcBef>
              <a:buSzPts val="1680"/>
            </a:pPr>
            <a:r>
              <a:rPr lang="en-US" sz="2100" b="1" dirty="0"/>
              <a:t>Force Support Squadron Commander/Director monitors and advises all POs </a:t>
            </a:r>
            <a:endParaRPr lang="en-US" b="1" dirty="0"/>
          </a:p>
          <a:p>
            <a:pPr marL="1146176" lvl="2" indent="-342900">
              <a:spcBef>
                <a:spcPts val="420"/>
              </a:spcBef>
              <a:buSzPts val="1680"/>
              <a:buFont typeface="Wingdings" panose="05000000000000000000" pitchFamily="2" charset="2"/>
              <a:buChar char="q"/>
            </a:pPr>
            <a:r>
              <a:rPr lang="en-US" sz="2100" b="1" dirty="0"/>
              <a:t>Directs the Resource Management Flight Chief (RMFC) to keep a file on each PO</a:t>
            </a:r>
            <a:endParaRPr lang="en-US" sz="1200" b="1" dirty="0"/>
          </a:p>
          <a:p>
            <a:pPr marL="1146176" lvl="2" indent="-342900">
              <a:spcBef>
                <a:spcPts val="420"/>
              </a:spcBef>
              <a:buSzPts val="1680"/>
              <a:buFont typeface="Wingdings" panose="05000000000000000000" pitchFamily="2" charset="2"/>
              <a:buChar char="q"/>
            </a:pPr>
            <a:r>
              <a:rPr lang="en-US" sz="2100" b="1" dirty="0"/>
              <a:t>RMFC reviews each PO annually to make ensure documents, records and procedures are in order</a:t>
            </a:r>
            <a:endParaRPr lang="en-US" b="1" dirty="0"/>
          </a:p>
          <a:p>
            <a:pPr marL="749300" lvl="1" indent="-342900">
              <a:spcBef>
                <a:spcPts val="420"/>
              </a:spcBef>
              <a:buSzPts val="1680"/>
            </a:pPr>
            <a:r>
              <a:rPr lang="en-US" sz="2100" b="1" dirty="0"/>
              <a:t>POs must be self-sustaining and cannot receive direct financial assistance from a NAFI in form of contributions, dividends or donations</a:t>
            </a:r>
            <a:endParaRPr lang="en-US" b="1" dirty="0"/>
          </a:p>
          <a:p>
            <a:pPr lvl="0">
              <a:spcBef>
                <a:spcPts val="420"/>
              </a:spcBef>
              <a:buSzPts val="1680"/>
            </a:pPr>
            <a:r>
              <a:rPr lang="en-US" sz="2100" b="1" dirty="0"/>
              <a:t>Allowable logistical support to POs is very limited.  Consult the Staff Judge Advocate (SJA) before providing support to POs</a:t>
            </a:r>
            <a:endParaRPr lang="en-US" b="1" dirty="0"/>
          </a:p>
          <a:p>
            <a:endParaRPr lang="en-US" dirty="0"/>
          </a:p>
        </p:txBody>
      </p:sp>
      <p:sp>
        <p:nvSpPr>
          <p:cNvPr id="2" name="Title 1">
            <a:extLst>
              <a:ext uri="{FF2B5EF4-FFF2-40B4-BE49-F238E27FC236}">
                <a16:creationId xmlns:a16="http://schemas.microsoft.com/office/drawing/2014/main" id="{472D67D6-70B0-4964-6BAC-9DEC3F4055AE}"/>
              </a:ext>
            </a:extLst>
          </p:cNvPr>
          <p:cNvSpPr>
            <a:spLocks noGrp="1"/>
          </p:cNvSpPr>
          <p:nvPr>
            <p:ph type="title"/>
          </p:nvPr>
        </p:nvSpPr>
        <p:spPr/>
        <p:txBody>
          <a:bodyPr/>
          <a:lstStyle/>
          <a:p>
            <a:r>
              <a:rPr lang="en-US" dirty="0"/>
              <a:t>Operating Rules</a:t>
            </a:r>
          </a:p>
        </p:txBody>
      </p:sp>
    </p:spTree>
    <p:extLst>
      <p:ext uri="{BB962C8B-B14F-4D97-AF65-F5344CB8AC3E}">
        <p14:creationId xmlns:p14="http://schemas.microsoft.com/office/powerpoint/2010/main" val="3657299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194E1-7CE1-1639-5FA7-3DDEC401152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147025-A555-950B-D8C0-2426FEA6B930}"/>
              </a:ext>
            </a:extLst>
          </p:cNvPr>
          <p:cNvSpPr>
            <a:spLocks noGrp="1"/>
          </p:cNvSpPr>
          <p:nvPr>
            <p:ph idx="1"/>
          </p:nvPr>
        </p:nvSpPr>
        <p:spPr>
          <a:xfrm>
            <a:off x="597159" y="1159309"/>
            <a:ext cx="10972800" cy="4871898"/>
          </a:xfrm>
        </p:spPr>
        <p:txBody>
          <a:bodyPr>
            <a:noAutofit/>
          </a:bodyPr>
          <a:lstStyle/>
          <a:p>
            <a:pPr lvl="0">
              <a:spcBef>
                <a:spcPts val="0"/>
              </a:spcBef>
              <a:buSzPts val="1920"/>
            </a:pPr>
            <a:r>
              <a:rPr lang="en-US" sz="2100" b="1" dirty="0"/>
              <a:t>POs with gross revenues of $250,000 or more must have an annual audit completed by a Certified Public Accountant (CPA)</a:t>
            </a:r>
          </a:p>
          <a:p>
            <a:pPr lvl="0">
              <a:spcBef>
                <a:spcPts val="0"/>
              </a:spcBef>
              <a:buSzPts val="1920"/>
            </a:pPr>
            <a:endParaRPr lang="en-US" sz="2100" b="1" dirty="0"/>
          </a:p>
          <a:p>
            <a:pPr lvl="0">
              <a:spcBef>
                <a:spcPts val="0"/>
              </a:spcBef>
              <a:buSzPts val="1920"/>
            </a:pPr>
            <a:r>
              <a:rPr lang="en-US" sz="2100" b="1" dirty="0"/>
              <a:t>POs with gross revenues of at least $100,000 but less than $250,000, must have an annual financial review conducted by an accountant (CPA not required)  </a:t>
            </a:r>
          </a:p>
          <a:p>
            <a:pPr lvl="0">
              <a:spcBef>
                <a:spcPts val="0"/>
              </a:spcBef>
              <a:buSzPts val="1920"/>
            </a:pPr>
            <a:endParaRPr lang="en-US" sz="2100" b="1" dirty="0"/>
          </a:p>
          <a:p>
            <a:pPr lvl="0">
              <a:spcBef>
                <a:spcPts val="0"/>
              </a:spcBef>
              <a:buSzPts val="1920"/>
            </a:pPr>
            <a:r>
              <a:rPr lang="en-US" sz="2100" b="1" dirty="0"/>
              <a:t>POs with gross revenues of less than $100,000 but more than $5,000, are not required to conduct independent audits or financial reviews, but must prepare an annual financial statement for review by the RMFC</a:t>
            </a:r>
          </a:p>
          <a:p>
            <a:pPr lvl="0">
              <a:spcBef>
                <a:spcPts val="0"/>
              </a:spcBef>
              <a:buSzPts val="1920"/>
            </a:pPr>
            <a:endParaRPr lang="en-US" sz="2100" b="1" dirty="0"/>
          </a:p>
          <a:p>
            <a:pPr lvl="0">
              <a:spcBef>
                <a:spcPts val="0"/>
              </a:spcBef>
              <a:buSzPts val="1920"/>
            </a:pPr>
            <a:r>
              <a:rPr lang="en-US" sz="2100" b="1" dirty="0"/>
              <a:t>Installation staff chaplain should coordinate on requests to establish religiously oriented POs</a:t>
            </a:r>
          </a:p>
          <a:p>
            <a:pPr lvl="0">
              <a:spcBef>
                <a:spcPts val="0"/>
              </a:spcBef>
              <a:buSzPts val="1920"/>
            </a:pPr>
            <a:endParaRPr lang="en-US" sz="2100" b="1" dirty="0"/>
          </a:p>
          <a:p>
            <a:pPr lvl="0">
              <a:spcBef>
                <a:spcPts val="0"/>
              </a:spcBef>
              <a:buSzPts val="1920"/>
            </a:pPr>
            <a:r>
              <a:rPr lang="en-US" sz="2100" b="1" dirty="0"/>
              <a:t>POs may not unlawfully discriminate on any proscribed basis, including race, color, sex, marital status, age, religion, national origin, political affiliation or physical handicap </a:t>
            </a:r>
          </a:p>
        </p:txBody>
      </p:sp>
      <p:sp>
        <p:nvSpPr>
          <p:cNvPr id="2" name="Title 1">
            <a:extLst>
              <a:ext uri="{FF2B5EF4-FFF2-40B4-BE49-F238E27FC236}">
                <a16:creationId xmlns:a16="http://schemas.microsoft.com/office/drawing/2014/main" id="{1711611D-A25B-0B31-B50E-E947081BB1E0}"/>
              </a:ext>
            </a:extLst>
          </p:cNvPr>
          <p:cNvSpPr>
            <a:spLocks noGrp="1"/>
          </p:cNvSpPr>
          <p:nvPr>
            <p:ph type="title"/>
          </p:nvPr>
        </p:nvSpPr>
        <p:spPr/>
        <p:txBody>
          <a:bodyPr/>
          <a:lstStyle/>
          <a:p>
            <a:r>
              <a:rPr lang="en-US" dirty="0"/>
              <a:t>Operating Rules Cont.</a:t>
            </a:r>
          </a:p>
        </p:txBody>
      </p:sp>
    </p:spTree>
    <p:extLst>
      <p:ext uri="{BB962C8B-B14F-4D97-AF65-F5344CB8AC3E}">
        <p14:creationId xmlns:p14="http://schemas.microsoft.com/office/powerpoint/2010/main" val="1087158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375CA-FBBF-3604-7306-370D1998AC7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E1916C-1615-D8A2-D157-18000F01DA1A}"/>
              </a:ext>
            </a:extLst>
          </p:cNvPr>
          <p:cNvSpPr>
            <a:spLocks noGrp="1"/>
          </p:cNvSpPr>
          <p:nvPr>
            <p:ph idx="1"/>
          </p:nvPr>
        </p:nvSpPr>
        <p:spPr/>
        <p:txBody>
          <a:bodyPr>
            <a:noAutofit/>
          </a:bodyPr>
          <a:lstStyle/>
          <a:p>
            <a:pPr lvl="0">
              <a:spcBef>
                <a:spcPts val="0"/>
              </a:spcBef>
              <a:buSzPts val="1920"/>
            </a:pPr>
            <a:r>
              <a:rPr lang="en-US" sz="2100" b="1" dirty="0"/>
              <a:t>Each PO has the responsibility of obtaining adequate insurance or waiver from the requirement to obtain adequate insurance by the installation commander or designee.  A waiver of insurance requirement will not protect the PO or its members from valid claims or successful lawsuits</a:t>
            </a:r>
          </a:p>
          <a:p>
            <a:pPr lvl="0">
              <a:spcBef>
                <a:spcPts val="0"/>
              </a:spcBef>
              <a:buSzPts val="1920"/>
            </a:pPr>
            <a:endParaRPr lang="en-US" sz="2100" b="1" dirty="0"/>
          </a:p>
          <a:p>
            <a:pPr lvl="0">
              <a:spcBef>
                <a:spcPts val="0"/>
              </a:spcBef>
              <a:buSzPts val="1920"/>
            </a:pPr>
            <a:r>
              <a:rPr lang="en-US" sz="2100" b="1" dirty="0"/>
              <a:t>POs will not engage in activities that duplicate or compete with the activities of the Army and Air Force Exchange Service (AAFES) or Services NAFIs</a:t>
            </a:r>
          </a:p>
          <a:p>
            <a:pPr lvl="0">
              <a:spcBef>
                <a:spcPts val="0"/>
              </a:spcBef>
              <a:buSzPts val="1920"/>
            </a:pPr>
            <a:endParaRPr lang="en-US" sz="2100" b="1" dirty="0"/>
          </a:p>
          <a:p>
            <a:pPr lvl="0">
              <a:spcBef>
                <a:spcPts val="0"/>
              </a:spcBef>
              <a:buSzPts val="1920"/>
            </a:pPr>
            <a:r>
              <a:rPr lang="en-US" sz="2100" b="1" dirty="0"/>
              <a:t>POs must comply with all applicable federal, state and local laws governing such activities.  POs desiring tax-exempt must file an application with the IRS </a:t>
            </a:r>
          </a:p>
          <a:p>
            <a:pPr lvl="0">
              <a:spcBef>
                <a:spcPts val="0"/>
              </a:spcBef>
              <a:buSzPts val="1920"/>
            </a:pPr>
            <a:endParaRPr lang="en-US" sz="2100" b="1" dirty="0"/>
          </a:p>
          <a:p>
            <a:pPr lvl="0">
              <a:spcBef>
                <a:spcPts val="0"/>
              </a:spcBef>
              <a:buSzPts val="1920"/>
            </a:pPr>
            <a:r>
              <a:rPr lang="en-US" sz="2100" b="1" dirty="0"/>
              <a:t>Fundraising by POs is governed by AFI 36-3101, Fundraising Within the Air Force and DoD 5500.07R, Joint Ethics Regulation. (JER)</a:t>
            </a:r>
          </a:p>
        </p:txBody>
      </p:sp>
      <p:sp>
        <p:nvSpPr>
          <p:cNvPr id="2" name="Title 1">
            <a:extLst>
              <a:ext uri="{FF2B5EF4-FFF2-40B4-BE49-F238E27FC236}">
                <a16:creationId xmlns:a16="http://schemas.microsoft.com/office/drawing/2014/main" id="{B4172C69-DD6D-0C53-AAD4-931961F025D4}"/>
              </a:ext>
            </a:extLst>
          </p:cNvPr>
          <p:cNvSpPr>
            <a:spLocks noGrp="1"/>
          </p:cNvSpPr>
          <p:nvPr>
            <p:ph type="title"/>
          </p:nvPr>
        </p:nvSpPr>
        <p:spPr/>
        <p:txBody>
          <a:bodyPr/>
          <a:lstStyle/>
          <a:p>
            <a:r>
              <a:rPr lang="en-US" dirty="0"/>
              <a:t>Operating Rules Cont.</a:t>
            </a:r>
          </a:p>
        </p:txBody>
      </p:sp>
    </p:spTree>
    <p:extLst>
      <p:ext uri="{BB962C8B-B14F-4D97-AF65-F5344CB8AC3E}">
        <p14:creationId xmlns:p14="http://schemas.microsoft.com/office/powerpoint/2010/main" val="330606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092AB-A24F-E70F-55E2-BA31C63A6B5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BA2380-347A-A0B7-867B-51606FD05969}"/>
              </a:ext>
            </a:extLst>
          </p:cNvPr>
          <p:cNvSpPr>
            <a:spLocks noGrp="1"/>
          </p:cNvSpPr>
          <p:nvPr>
            <p:ph idx="1"/>
          </p:nvPr>
        </p:nvSpPr>
        <p:spPr/>
        <p:txBody>
          <a:bodyPr>
            <a:noAutofit/>
          </a:bodyPr>
          <a:lstStyle/>
          <a:p>
            <a:pPr lvl="0">
              <a:spcBef>
                <a:spcPts val="0"/>
              </a:spcBef>
              <a:buSzPts val="1920"/>
            </a:pPr>
            <a:r>
              <a:rPr lang="en-US" sz="2100" b="1" dirty="0"/>
              <a:t>The Air Force conducts two annual fundraising campaigns; the CFC and AFAF Campaign </a:t>
            </a:r>
          </a:p>
          <a:p>
            <a:pPr lvl="0">
              <a:spcBef>
                <a:spcPts val="0"/>
              </a:spcBef>
              <a:buSzPts val="1920"/>
            </a:pPr>
            <a:endParaRPr lang="en-US" sz="2100" b="1" dirty="0"/>
          </a:p>
          <a:p>
            <a:pPr lvl="0">
              <a:spcBef>
                <a:spcPts val="0"/>
              </a:spcBef>
              <a:buSzPts val="1920"/>
            </a:pPr>
            <a:r>
              <a:rPr lang="en-US" sz="2100" b="1" dirty="0"/>
              <a:t>Fundraising or conducting a special event for a specific organization or charity during CFC and AFAF must be avoided</a:t>
            </a:r>
          </a:p>
          <a:p>
            <a:pPr lvl="0">
              <a:spcBef>
                <a:spcPts val="0"/>
              </a:spcBef>
              <a:buSzPts val="1920"/>
            </a:pPr>
            <a:endParaRPr lang="en-US" sz="2100" b="1" dirty="0"/>
          </a:p>
          <a:p>
            <a:pPr lvl="0">
              <a:spcBef>
                <a:spcPts val="0"/>
              </a:spcBef>
              <a:buSzPts val="1920"/>
            </a:pPr>
            <a:r>
              <a:rPr lang="en-US" sz="2100" b="1" dirty="0"/>
              <a:t>Official Endorsement Under DoD 5500.7-R, Section 3-210.a., Air Force employees may not officially endorse, or appear to endorse, fundraising for any non-Federal entity except for those specifically identified in JER Section 3-210.a.  That section permits official support and endorsement of the CFC and AFAF</a:t>
            </a:r>
          </a:p>
        </p:txBody>
      </p:sp>
      <p:sp>
        <p:nvSpPr>
          <p:cNvPr id="2" name="Title 1">
            <a:extLst>
              <a:ext uri="{FF2B5EF4-FFF2-40B4-BE49-F238E27FC236}">
                <a16:creationId xmlns:a16="http://schemas.microsoft.com/office/drawing/2014/main" id="{0145744B-FFAC-10F7-A0D0-524F2883A921}"/>
              </a:ext>
            </a:extLst>
          </p:cNvPr>
          <p:cNvSpPr>
            <a:spLocks noGrp="1"/>
          </p:cNvSpPr>
          <p:nvPr>
            <p:ph type="title"/>
          </p:nvPr>
        </p:nvSpPr>
        <p:spPr/>
        <p:txBody>
          <a:bodyPr/>
          <a:lstStyle/>
          <a:p>
            <a:r>
              <a:rPr lang="en-US" dirty="0"/>
              <a:t>CFC &amp; AFAFC</a:t>
            </a:r>
          </a:p>
        </p:txBody>
      </p:sp>
    </p:spTree>
    <p:extLst>
      <p:ext uri="{BB962C8B-B14F-4D97-AF65-F5344CB8AC3E}">
        <p14:creationId xmlns:p14="http://schemas.microsoft.com/office/powerpoint/2010/main" val="624595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357FE-5578-34D2-B694-31C9BDB0BAF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0BD607-90EB-A805-7265-6B0C2D547BE6}"/>
              </a:ext>
            </a:extLst>
          </p:cNvPr>
          <p:cNvSpPr>
            <a:spLocks noGrp="1"/>
          </p:cNvSpPr>
          <p:nvPr>
            <p:ph idx="1"/>
          </p:nvPr>
        </p:nvSpPr>
        <p:spPr/>
        <p:txBody>
          <a:bodyPr>
            <a:noAutofit/>
          </a:bodyPr>
          <a:lstStyle/>
          <a:p>
            <a:pPr lvl="0">
              <a:spcBef>
                <a:spcPts val="0"/>
              </a:spcBef>
              <a:buSzPts val="1920"/>
            </a:pPr>
            <a:r>
              <a:rPr lang="en-US" sz="2100" b="1" dirty="0"/>
              <a:t>Per AFI36-3101 Chapter 3, 3.3.9, ad hoc fundraising to support unit holiday parties is specifically allowed during the Combined Federal Campaign. The installation commander, or their delegate, is the approval authority for any ad hoc fundraising activities during the Combined Federal Campaign. Guidance for ad hoc fundraising are outlined in Chapter 5. </a:t>
            </a:r>
          </a:p>
          <a:p>
            <a:pPr lvl="0">
              <a:spcBef>
                <a:spcPts val="0"/>
              </a:spcBef>
              <a:buSzPts val="1920"/>
            </a:pPr>
            <a:endParaRPr lang="en-US" sz="2100" b="1" dirty="0"/>
          </a:p>
          <a:p>
            <a:pPr lvl="0">
              <a:spcBef>
                <a:spcPts val="0"/>
              </a:spcBef>
              <a:buSzPts val="1920"/>
            </a:pPr>
            <a:r>
              <a:rPr lang="en-US" sz="2100" b="1" dirty="0"/>
              <a:t>“Occasional sales” for fundraising purposes is specifically defined as not more than three fundraising events per calendar quarter </a:t>
            </a:r>
          </a:p>
          <a:p>
            <a:pPr lvl="0">
              <a:spcBef>
                <a:spcPts val="0"/>
              </a:spcBef>
              <a:buSzPts val="1920"/>
            </a:pPr>
            <a:endParaRPr lang="en-US" sz="2100" b="1" dirty="0"/>
          </a:p>
          <a:p>
            <a:pPr lvl="0">
              <a:spcBef>
                <a:spcPts val="0"/>
              </a:spcBef>
              <a:buSzPts val="1920"/>
            </a:pPr>
            <a:r>
              <a:rPr lang="en-US" sz="2100" b="1" dirty="0"/>
              <a:t>This prohibition against frequent or continuous resale activities does not preclude collective purchasing and sharing of purchased items by members of POs or UA and organizations so long as there is no actual resale</a:t>
            </a:r>
          </a:p>
        </p:txBody>
      </p:sp>
      <p:sp>
        <p:nvSpPr>
          <p:cNvPr id="2" name="Title 1">
            <a:extLst>
              <a:ext uri="{FF2B5EF4-FFF2-40B4-BE49-F238E27FC236}">
                <a16:creationId xmlns:a16="http://schemas.microsoft.com/office/drawing/2014/main" id="{DA19D108-E8F0-0473-4E1B-C6C5963E5E4E}"/>
              </a:ext>
            </a:extLst>
          </p:cNvPr>
          <p:cNvSpPr>
            <a:spLocks noGrp="1"/>
          </p:cNvSpPr>
          <p:nvPr>
            <p:ph type="title"/>
          </p:nvPr>
        </p:nvSpPr>
        <p:spPr/>
        <p:txBody>
          <a:bodyPr/>
          <a:lstStyle/>
          <a:p>
            <a:r>
              <a:rPr lang="en-US" dirty="0"/>
              <a:t>Operating Rules Cont.</a:t>
            </a:r>
          </a:p>
        </p:txBody>
      </p:sp>
    </p:spTree>
    <p:extLst>
      <p:ext uri="{BB962C8B-B14F-4D97-AF65-F5344CB8AC3E}">
        <p14:creationId xmlns:p14="http://schemas.microsoft.com/office/powerpoint/2010/main" val="1391770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ECDF6-88A2-9380-E864-3AA50D8C37B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A62AB2-5D5D-6811-1299-6E61DA45C96D}"/>
              </a:ext>
            </a:extLst>
          </p:cNvPr>
          <p:cNvSpPr>
            <a:spLocks noGrp="1"/>
          </p:cNvSpPr>
          <p:nvPr>
            <p:ph idx="1"/>
          </p:nvPr>
        </p:nvSpPr>
        <p:spPr>
          <a:xfrm>
            <a:off x="6095999" y="1295399"/>
            <a:ext cx="5473959" cy="4824415"/>
          </a:xfrm>
        </p:spPr>
        <p:txBody>
          <a:bodyPr anchor="ctr">
            <a:noAutofit/>
          </a:bodyPr>
          <a:lstStyle/>
          <a:p>
            <a:pPr marL="0" indent="0">
              <a:buNone/>
            </a:pPr>
            <a:r>
              <a:rPr lang="en-US" b="1" dirty="0"/>
              <a:t>DIAMOND S. SERNA, CIV, USAF </a:t>
            </a:r>
          </a:p>
          <a:p>
            <a:pPr marL="0" indent="0">
              <a:buNone/>
            </a:pPr>
            <a:r>
              <a:rPr lang="en-US" b="1" dirty="0"/>
              <a:t>377 FSS/FSR</a:t>
            </a:r>
          </a:p>
          <a:p>
            <a:pPr marL="0" indent="0">
              <a:buNone/>
            </a:pPr>
            <a:r>
              <a:rPr lang="en-US" b="1" dirty="0"/>
              <a:t>DSN 846-0405</a:t>
            </a:r>
          </a:p>
          <a:p>
            <a:pPr marL="0" lvl="0" indent="0">
              <a:spcBef>
                <a:spcPts val="400"/>
              </a:spcBef>
              <a:buSzPts val="1600"/>
              <a:buNone/>
            </a:pPr>
            <a:r>
              <a:rPr lang="en-US" b="1" dirty="0"/>
              <a:t>Email: diamond.serna@us.af.mil</a:t>
            </a:r>
          </a:p>
        </p:txBody>
      </p:sp>
      <p:sp>
        <p:nvSpPr>
          <p:cNvPr id="2" name="Title 1">
            <a:extLst>
              <a:ext uri="{FF2B5EF4-FFF2-40B4-BE49-F238E27FC236}">
                <a16:creationId xmlns:a16="http://schemas.microsoft.com/office/drawing/2014/main" id="{DAB2AB84-0E19-6BCB-A9CA-675FAA792E91}"/>
              </a:ext>
            </a:extLst>
          </p:cNvPr>
          <p:cNvSpPr>
            <a:spLocks noGrp="1"/>
          </p:cNvSpPr>
          <p:nvPr>
            <p:ph type="title"/>
          </p:nvPr>
        </p:nvSpPr>
        <p:spPr/>
        <p:txBody>
          <a:bodyPr/>
          <a:lstStyle/>
          <a:p>
            <a:r>
              <a:rPr lang="en-US" dirty="0"/>
              <a:t>377 FSS/FSR PO Updates</a:t>
            </a:r>
          </a:p>
        </p:txBody>
      </p:sp>
      <p:pic>
        <p:nvPicPr>
          <p:cNvPr id="5" name="Picture 4">
            <a:extLst>
              <a:ext uri="{FF2B5EF4-FFF2-40B4-BE49-F238E27FC236}">
                <a16:creationId xmlns:a16="http://schemas.microsoft.com/office/drawing/2014/main" id="{9A3A12D9-E843-08E0-7A4C-D4E10C7527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1752600"/>
            <a:ext cx="6664960" cy="3749040"/>
          </a:xfrm>
          <a:prstGeom prst="rect">
            <a:avLst/>
          </a:prstGeom>
        </p:spPr>
      </p:pic>
    </p:spTree>
    <p:extLst>
      <p:ext uri="{BB962C8B-B14F-4D97-AF65-F5344CB8AC3E}">
        <p14:creationId xmlns:p14="http://schemas.microsoft.com/office/powerpoint/2010/main" val="1581754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E3269-4AF4-0BEC-BB1D-B4DC6FD442E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74EBA3-5AF3-FB3F-2E78-AD15C6CFB203}"/>
              </a:ext>
            </a:extLst>
          </p:cNvPr>
          <p:cNvSpPr>
            <a:spLocks noGrp="1"/>
          </p:cNvSpPr>
          <p:nvPr>
            <p:ph idx="1"/>
          </p:nvPr>
        </p:nvSpPr>
        <p:spPr/>
        <p:txBody>
          <a:bodyPr>
            <a:noAutofit/>
          </a:bodyPr>
          <a:lstStyle/>
          <a:p>
            <a:pPr marL="285750" lvl="0" indent="-285750">
              <a:spcBef>
                <a:spcPts val="0"/>
              </a:spcBef>
              <a:buClr>
                <a:srgbClr val="151C77"/>
              </a:buClr>
              <a:buSzPts val="1920"/>
              <a:buFont typeface="Noto Sans Symbols"/>
              <a:buChar char="■"/>
            </a:pPr>
            <a:r>
              <a:rPr lang="en-US" b="1" dirty="0">
                <a:solidFill>
                  <a:schemeClr val="dk1"/>
                </a:solidFill>
                <a:latin typeface="Arial"/>
                <a:ea typeface="Arial"/>
                <a:cs typeface="Arial"/>
                <a:sym typeface="Arial"/>
              </a:rPr>
              <a:t>A Private Organization (PO) or Unofficial Activity (UA) must submit all written documents to </a:t>
            </a:r>
            <a:r>
              <a:rPr lang="en-US" b="1" dirty="0">
                <a:solidFill>
                  <a:schemeClr val="dk1"/>
                </a:solidFill>
              </a:rPr>
              <a:t>377</a:t>
            </a:r>
            <a:r>
              <a:rPr lang="en-US" b="1" dirty="0">
                <a:solidFill>
                  <a:schemeClr val="dk1"/>
                </a:solidFill>
                <a:latin typeface="Arial"/>
                <a:ea typeface="Arial"/>
                <a:cs typeface="Arial"/>
                <a:sym typeface="Arial"/>
              </a:rPr>
              <a:t> FSS/FSR and Staff Judge Advocate in accordance with: </a:t>
            </a:r>
            <a:endParaRPr lang="en-US" dirty="0"/>
          </a:p>
          <a:p>
            <a:pPr marL="688975" lvl="1" indent="-282575">
              <a:lnSpc>
                <a:spcPct val="150000"/>
              </a:lnSpc>
              <a:spcBef>
                <a:spcPts val="550"/>
              </a:spcBef>
              <a:buClr>
                <a:srgbClr val="151C77"/>
              </a:buClr>
              <a:buSzPts val="1760"/>
              <a:buFont typeface="Noto Sans Symbols"/>
              <a:buChar char="■"/>
            </a:pPr>
            <a:r>
              <a:rPr lang="en-US" sz="2200" b="1" dirty="0">
                <a:solidFill>
                  <a:schemeClr val="dk1"/>
                </a:solidFill>
                <a:latin typeface="Arial"/>
                <a:ea typeface="Arial"/>
                <a:cs typeface="Arial"/>
                <a:sym typeface="Arial"/>
              </a:rPr>
              <a:t>DAFI 34-16, </a:t>
            </a:r>
            <a:r>
              <a:rPr lang="en-US" sz="2200" b="1" i="1" dirty="0">
                <a:solidFill>
                  <a:schemeClr val="dk1"/>
                </a:solidFill>
                <a:latin typeface="Arial"/>
                <a:ea typeface="Arial"/>
                <a:cs typeface="Arial"/>
                <a:sym typeface="Arial"/>
              </a:rPr>
              <a:t>Private Organization (PO) Program</a:t>
            </a:r>
            <a:endParaRPr lang="en-US" dirty="0"/>
          </a:p>
          <a:p>
            <a:pPr marL="688975" lvl="1" indent="-282575">
              <a:lnSpc>
                <a:spcPct val="150000"/>
              </a:lnSpc>
              <a:spcBef>
                <a:spcPts val="550"/>
              </a:spcBef>
              <a:buClr>
                <a:srgbClr val="151C77"/>
              </a:buClr>
              <a:buSzPts val="1760"/>
              <a:buFont typeface="Noto Sans Symbols"/>
              <a:buChar char="■"/>
            </a:pPr>
            <a:r>
              <a:rPr lang="en-US" sz="2200" b="1" dirty="0">
                <a:solidFill>
                  <a:schemeClr val="dk1"/>
                </a:solidFill>
                <a:latin typeface="Arial"/>
                <a:ea typeface="Arial"/>
                <a:cs typeface="Arial"/>
                <a:sym typeface="Arial"/>
              </a:rPr>
              <a:t>HQ USAF/A1S, </a:t>
            </a:r>
            <a:r>
              <a:rPr lang="en-US" sz="2200" b="1" i="1" dirty="0">
                <a:solidFill>
                  <a:schemeClr val="dk1"/>
                </a:solidFill>
                <a:latin typeface="Arial"/>
                <a:ea typeface="Arial"/>
                <a:cs typeface="Arial"/>
                <a:sym typeface="Arial"/>
              </a:rPr>
              <a:t>Private Organization Guide Book 2019</a:t>
            </a:r>
          </a:p>
          <a:p>
            <a:pPr marL="688975" lvl="1" indent="-282575">
              <a:lnSpc>
                <a:spcPct val="150000"/>
              </a:lnSpc>
              <a:spcBef>
                <a:spcPts val="550"/>
              </a:spcBef>
              <a:buClr>
                <a:srgbClr val="151C77"/>
              </a:buClr>
              <a:buSzPts val="1760"/>
              <a:buFont typeface="Noto Sans Symbols"/>
              <a:buChar char="■"/>
            </a:pPr>
            <a:r>
              <a:rPr lang="en-US" sz="2200" b="1" dirty="0">
                <a:solidFill>
                  <a:schemeClr val="dk1"/>
                </a:solidFill>
                <a:latin typeface="Arial"/>
                <a:ea typeface="Arial"/>
                <a:cs typeface="Arial"/>
                <a:sym typeface="Arial"/>
              </a:rPr>
              <a:t>DAFI 36-3101, </a:t>
            </a:r>
            <a:r>
              <a:rPr lang="en-US" sz="2200" b="1" i="1" dirty="0">
                <a:solidFill>
                  <a:schemeClr val="dk1"/>
                </a:solidFill>
                <a:latin typeface="Arial"/>
                <a:ea typeface="Arial"/>
                <a:cs typeface="Arial"/>
                <a:sym typeface="Arial"/>
              </a:rPr>
              <a:t>Fundraising Within the AF</a:t>
            </a:r>
            <a:endParaRPr lang="en-US" dirty="0"/>
          </a:p>
        </p:txBody>
      </p:sp>
      <p:sp>
        <p:nvSpPr>
          <p:cNvPr id="2" name="Title 1">
            <a:extLst>
              <a:ext uri="{FF2B5EF4-FFF2-40B4-BE49-F238E27FC236}">
                <a16:creationId xmlns:a16="http://schemas.microsoft.com/office/drawing/2014/main" id="{A90510F0-77ED-1F21-4CE2-B9B4F7180BD7}"/>
              </a:ext>
            </a:extLst>
          </p:cNvPr>
          <p:cNvSpPr>
            <a:spLocks noGrp="1"/>
          </p:cNvSpPr>
          <p:nvPr>
            <p:ph type="title"/>
          </p:nvPr>
        </p:nvSpPr>
        <p:spPr/>
        <p:txBody>
          <a:bodyPr/>
          <a:lstStyle/>
          <a:p>
            <a:r>
              <a:rPr lang="en-US" dirty="0"/>
              <a:t>Established PO Reviews</a:t>
            </a:r>
          </a:p>
        </p:txBody>
      </p:sp>
    </p:spTree>
    <p:extLst>
      <p:ext uri="{BB962C8B-B14F-4D97-AF65-F5344CB8AC3E}">
        <p14:creationId xmlns:p14="http://schemas.microsoft.com/office/powerpoint/2010/main" val="3550911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AAB17-CBFC-C9A2-18F8-B794B7590EC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FDB4B7-B251-FAD9-2BAC-3F4B0BB50500}"/>
              </a:ext>
            </a:extLst>
          </p:cNvPr>
          <p:cNvSpPr>
            <a:spLocks noGrp="1"/>
          </p:cNvSpPr>
          <p:nvPr>
            <p:ph idx="1"/>
          </p:nvPr>
        </p:nvSpPr>
        <p:spPr/>
        <p:txBody>
          <a:bodyPr>
            <a:noAutofit/>
          </a:bodyPr>
          <a:lstStyle/>
          <a:p>
            <a:pPr marL="285750" lvl="0" indent="-285750">
              <a:spcBef>
                <a:spcPts val="0"/>
              </a:spcBef>
              <a:buClr>
                <a:srgbClr val="151C77"/>
              </a:buClr>
              <a:buSzPts val="1920"/>
              <a:buFont typeface="Noto Sans Symbols"/>
              <a:buChar char="■"/>
            </a:pPr>
            <a:r>
              <a:rPr lang="en-US" b="1" dirty="0">
                <a:solidFill>
                  <a:schemeClr val="dk1"/>
                </a:solidFill>
                <a:latin typeface="Arial"/>
                <a:ea typeface="Arial"/>
                <a:cs typeface="Arial"/>
                <a:sym typeface="Arial"/>
              </a:rPr>
              <a:t>Required Documents due Annually to Stay Current as PO or UA</a:t>
            </a:r>
            <a:endParaRPr lang="en-US" dirty="0"/>
          </a:p>
          <a:p>
            <a:pPr marL="688975" lvl="1" indent="-282575">
              <a:lnSpc>
                <a:spcPct val="150000"/>
              </a:lnSpc>
              <a:spcBef>
                <a:spcPts val="550"/>
              </a:spcBef>
              <a:buClr>
                <a:srgbClr val="151C77"/>
              </a:buClr>
              <a:buSzPts val="1760"/>
              <a:buFont typeface="Noto Sans Symbols"/>
              <a:buChar char="■"/>
            </a:pPr>
            <a:r>
              <a:rPr lang="en-US" sz="2200" b="1" dirty="0">
                <a:solidFill>
                  <a:schemeClr val="dk1"/>
                </a:solidFill>
                <a:latin typeface="Arial"/>
                <a:ea typeface="Arial"/>
                <a:cs typeface="Arial"/>
                <a:sym typeface="Arial"/>
              </a:rPr>
              <a:t>Constitution &amp; Bylaws (</a:t>
            </a:r>
            <a:r>
              <a:rPr lang="en-US" sz="2200" b="1" i="1" dirty="0">
                <a:solidFill>
                  <a:srgbClr val="C00000"/>
                </a:solidFill>
                <a:latin typeface="Arial"/>
                <a:ea typeface="Arial"/>
                <a:cs typeface="Arial"/>
                <a:sym typeface="Arial"/>
              </a:rPr>
              <a:t>Updated every 2 years</a:t>
            </a:r>
            <a:r>
              <a:rPr lang="en-US" sz="2200" b="1" dirty="0">
                <a:solidFill>
                  <a:schemeClr val="dk1"/>
                </a:solidFill>
                <a:latin typeface="Arial"/>
                <a:ea typeface="Arial"/>
                <a:cs typeface="Arial"/>
                <a:sym typeface="Arial"/>
              </a:rPr>
              <a:t>)</a:t>
            </a:r>
            <a:endParaRPr lang="en-US" dirty="0"/>
          </a:p>
          <a:p>
            <a:pPr marL="688975" lvl="1" indent="-282575">
              <a:lnSpc>
                <a:spcPct val="150000"/>
              </a:lnSpc>
              <a:spcBef>
                <a:spcPts val="550"/>
              </a:spcBef>
              <a:buClr>
                <a:srgbClr val="151C77"/>
              </a:buClr>
              <a:buSzPts val="1760"/>
              <a:buFont typeface="Noto Sans Symbols"/>
              <a:buChar char="■"/>
            </a:pPr>
            <a:r>
              <a:rPr lang="en-US" sz="2200" b="1" dirty="0">
                <a:solidFill>
                  <a:schemeClr val="dk1"/>
                </a:solidFill>
                <a:latin typeface="Arial"/>
                <a:ea typeface="Arial"/>
                <a:cs typeface="Arial"/>
                <a:sym typeface="Arial"/>
              </a:rPr>
              <a:t>Liability Insurance/Insurance Waiver Request Memo (</a:t>
            </a:r>
            <a:r>
              <a:rPr lang="en-US" sz="2200" b="1" i="1" dirty="0">
                <a:solidFill>
                  <a:srgbClr val="C00000"/>
                </a:solidFill>
                <a:latin typeface="Arial"/>
                <a:ea typeface="Arial"/>
                <a:cs typeface="Arial"/>
                <a:sym typeface="Arial"/>
              </a:rPr>
              <a:t>Due Yearly</a:t>
            </a:r>
            <a:r>
              <a:rPr lang="en-US" sz="2200" b="1" dirty="0">
                <a:solidFill>
                  <a:schemeClr val="dk1"/>
                </a:solidFill>
                <a:latin typeface="Arial"/>
                <a:ea typeface="Arial"/>
                <a:cs typeface="Arial"/>
                <a:sym typeface="Arial"/>
              </a:rPr>
              <a:t>)</a:t>
            </a:r>
            <a:endParaRPr lang="en-US" dirty="0"/>
          </a:p>
          <a:p>
            <a:pPr marL="688975" lvl="1" indent="-282575">
              <a:lnSpc>
                <a:spcPct val="150000"/>
              </a:lnSpc>
              <a:spcBef>
                <a:spcPts val="550"/>
              </a:spcBef>
              <a:buClr>
                <a:srgbClr val="151C77"/>
              </a:buClr>
              <a:buSzPts val="1760"/>
              <a:buFont typeface="Noto Sans Symbols"/>
              <a:buChar char="■"/>
            </a:pPr>
            <a:r>
              <a:rPr lang="en-US" sz="2200" b="1" dirty="0">
                <a:solidFill>
                  <a:schemeClr val="dk1"/>
                </a:solidFill>
                <a:latin typeface="Arial"/>
                <a:ea typeface="Arial"/>
                <a:cs typeface="Arial"/>
                <a:sym typeface="Arial"/>
              </a:rPr>
              <a:t>Members Signature on Liability Statement (</a:t>
            </a:r>
            <a:r>
              <a:rPr lang="en-US" sz="2200" b="1" i="1" dirty="0">
                <a:solidFill>
                  <a:srgbClr val="C00000"/>
                </a:solidFill>
                <a:latin typeface="Arial"/>
                <a:ea typeface="Arial"/>
                <a:cs typeface="Arial"/>
                <a:sym typeface="Arial"/>
              </a:rPr>
              <a:t>Due Yearly</a:t>
            </a:r>
            <a:r>
              <a:rPr lang="en-US" sz="2200" b="1" dirty="0">
                <a:solidFill>
                  <a:schemeClr val="dk1"/>
                </a:solidFill>
                <a:latin typeface="Arial"/>
                <a:ea typeface="Arial"/>
                <a:cs typeface="Arial"/>
                <a:sym typeface="Arial"/>
              </a:rPr>
              <a:t>)</a:t>
            </a:r>
            <a:endParaRPr lang="en-US" dirty="0"/>
          </a:p>
          <a:p>
            <a:pPr marL="688975" lvl="1" indent="-282575">
              <a:lnSpc>
                <a:spcPct val="150000"/>
              </a:lnSpc>
              <a:spcBef>
                <a:spcPts val="550"/>
              </a:spcBef>
              <a:buClr>
                <a:srgbClr val="151C77"/>
              </a:buClr>
              <a:buSzPts val="1760"/>
              <a:buFont typeface="Noto Sans Symbols"/>
              <a:buChar char="■"/>
            </a:pPr>
            <a:r>
              <a:rPr lang="en-US" sz="2200" b="1" dirty="0">
                <a:solidFill>
                  <a:schemeClr val="dk1"/>
                </a:solidFill>
                <a:latin typeface="Arial"/>
                <a:ea typeface="Arial"/>
                <a:cs typeface="Arial"/>
                <a:sym typeface="Arial"/>
              </a:rPr>
              <a:t>Financial Statements/Audit (</a:t>
            </a:r>
            <a:r>
              <a:rPr lang="en-US" sz="2200" b="1" i="1" dirty="0">
                <a:solidFill>
                  <a:srgbClr val="C00000"/>
                </a:solidFill>
                <a:latin typeface="Arial"/>
                <a:ea typeface="Arial"/>
                <a:cs typeface="Arial"/>
                <a:sym typeface="Arial"/>
              </a:rPr>
              <a:t>Due Yearly</a:t>
            </a:r>
            <a:r>
              <a:rPr lang="en-US" sz="2200" b="1" dirty="0">
                <a:solidFill>
                  <a:schemeClr val="dk1"/>
                </a:solidFill>
                <a:latin typeface="Arial"/>
                <a:ea typeface="Arial"/>
                <a:cs typeface="Arial"/>
                <a:sym typeface="Arial"/>
              </a:rPr>
              <a:t>)</a:t>
            </a:r>
            <a:endParaRPr lang="en-US" dirty="0"/>
          </a:p>
          <a:p>
            <a:pPr marL="688975" lvl="1" indent="-282575">
              <a:lnSpc>
                <a:spcPct val="150000"/>
              </a:lnSpc>
              <a:spcBef>
                <a:spcPts val="550"/>
              </a:spcBef>
              <a:buClr>
                <a:srgbClr val="151C77"/>
              </a:buClr>
              <a:buSzPts val="1760"/>
              <a:buFont typeface="Noto Sans Symbols"/>
              <a:buChar char="■"/>
            </a:pPr>
            <a:r>
              <a:rPr lang="en-US" sz="2200" b="1" dirty="0">
                <a:solidFill>
                  <a:schemeClr val="dk1"/>
                </a:solidFill>
                <a:latin typeface="Arial"/>
                <a:ea typeface="Arial"/>
                <a:cs typeface="Arial"/>
                <a:sym typeface="Arial"/>
              </a:rPr>
              <a:t>Current Officers List (</a:t>
            </a:r>
            <a:r>
              <a:rPr lang="en-US" sz="2200" b="1" i="1" dirty="0">
                <a:solidFill>
                  <a:srgbClr val="C00000"/>
                </a:solidFill>
                <a:latin typeface="Arial"/>
                <a:ea typeface="Arial"/>
                <a:cs typeface="Arial"/>
                <a:sym typeface="Arial"/>
              </a:rPr>
              <a:t>When Change Occurs</a:t>
            </a:r>
            <a:r>
              <a:rPr lang="en-US" sz="2200" b="1" dirty="0">
                <a:solidFill>
                  <a:schemeClr val="dk1"/>
                </a:solidFill>
                <a:latin typeface="Arial"/>
                <a:ea typeface="Arial"/>
                <a:cs typeface="Arial"/>
                <a:sym typeface="Arial"/>
              </a:rPr>
              <a:t>) </a:t>
            </a:r>
            <a:endParaRPr lang="en-US" dirty="0"/>
          </a:p>
          <a:p>
            <a:pPr marL="688975" lvl="1" indent="-282575">
              <a:lnSpc>
                <a:spcPct val="150000"/>
              </a:lnSpc>
              <a:spcBef>
                <a:spcPts val="550"/>
              </a:spcBef>
              <a:buClr>
                <a:srgbClr val="151C77"/>
              </a:buClr>
              <a:buSzPts val="1760"/>
              <a:buFont typeface="Noto Sans Symbols"/>
              <a:buChar char="■"/>
            </a:pPr>
            <a:r>
              <a:rPr lang="en-US" sz="2200" b="1" dirty="0">
                <a:solidFill>
                  <a:schemeClr val="dk1"/>
                </a:solidFill>
                <a:latin typeface="Arial"/>
                <a:ea typeface="Arial"/>
                <a:cs typeface="Arial"/>
                <a:sym typeface="Arial"/>
              </a:rPr>
              <a:t>Request for Unofficial Status Memo for UAs (</a:t>
            </a:r>
            <a:r>
              <a:rPr lang="en-US" sz="2200" b="1" i="1" dirty="0">
                <a:solidFill>
                  <a:srgbClr val="C00000"/>
                </a:solidFill>
                <a:latin typeface="Arial"/>
                <a:ea typeface="Arial"/>
                <a:cs typeface="Arial"/>
                <a:sym typeface="Arial"/>
              </a:rPr>
              <a:t>Update Yearly</a:t>
            </a:r>
            <a:r>
              <a:rPr lang="en-US" sz="2200" b="1" dirty="0">
                <a:latin typeface="Arial"/>
                <a:ea typeface="Arial"/>
                <a:cs typeface="Arial"/>
                <a:sym typeface="Arial"/>
              </a:rPr>
              <a:t>)</a:t>
            </a:r>
          </a:p>
        </p:txBody>
      </p:sp>
      <p:sp>
        <p:nvSpPr>
          <p:cNvPr id="2" name="Title 1">
            <a:extLst>
              <a:ext uri="{FF2B5EF4-FFF2-40B4-BE49-F238E27FC236}">
                <a16:creationId xmlns:a16="http://schemas.microsoft.com/office/drawing/2014/main" id="{3CAD841D-229F-5F8E-C76D-1BDBEDB198CE}"/>
              </a:ext>
            </a:extLst>
          </p:cNvPr>
          <p:cNvSpPr>
            <a:spLocks noGrp="1"/>
          </p:cNvSpPr>
          <p:nvPr>
            <p:ph type="title"/>
          </p:nvPr>
        </p:nvSpPr>
        <p:spPr/>
        <p:txBody>
          <a:bodyPr/>
          <a:lstStyle/>
          <a:p>
            <a:r>
              <a:rPr lang="en-US" dirty="0"/>
              <a:t>Established PO Reviews Cont.</a:t>
            </a:r>
          </a:p>
        </p:txBody>
      </p:sp>
    </p:spTree>
    <p:extLst>
      <p:ext uri="{BB962C8B-B14F-4D97-AF65-F5344CB8AC3E}">
        <p14:creationId xmlns:p14="http://schemas.microsoft.com/office/powerpoint/2010/main" val="2703166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81266-73AD-6EF7-07AA-69D1A65B1FB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CDAB24-6A5E-E5AB-3F96-113218948047}"/>
              </a:ext>
            </a:extLst>
          </p:cNvPr>
          <p:cNvSpPr>
            <a:spLocks noGrp="1"/>
          </p:cNvSpPr>
          <p:nvPr>
            <p:ph idx="1"/>
          </p:nvPr>
        </p:nvSpPr>
        <p:spPr/>
        <p:txBody>
          <a:bodyPr>
            <a:noAutofit/>
          </a:bodyPr>
          <a:lstStyle/>
          <a:p>
            <a:pPr marL="285750" lvl="0" indent="-285750">
              <a:spcBef>
                <a:spcPts val="0"/>
              </a:spcBef>
              <a:buSzPts val="2400"/>
              <a:buFont typeface="Arial"/>
              <a:buChar char="■"/>
            </a:pPr>
            <a:r>
              <a:rPr lang="en-US" sz="2000" b="1" dirty="0"/>
              <a:t>Make requests early (</a:t>
            </a:r>
            <a:r>
              <a:rPr lang="en-US" sz="2000" b="1" dirty="0">
                <a:solidFill>
                  <a:srgbClr val="C00000"/>
                </a:solidFill>
              </a:rPr>
              <a:t>2 weeks prior</a:t>
            </a:r>
            <a:r>
              <a:rPr lang="en-US" sz="2000" b="1" dirty="0"/>
              <a:t>)</a:t>
            </a:r>
          </a:p>
          <a:p>
            <a:pPr marL="285750" lvl="0" indent="-285750">
              <a:spcBef>
                <a:spcPts val="600"/>
              </a:spcBef>
              <a:buSzPts val="2400"/>
              <a:buFont typeface="Arial"/>
              <a:buChar char="■"/>
            </a:pPr>
            <a:r>
              <a:rPr lang="en-US" sz="2000" b="1" dirty="0"/>
              <a:t>No more than 3 fundraisers per calendar quarter</a:t>
            </a:r>
          </a:p>
          <a:p>
            <a:pPr marL="285750" lvl="0" indent="-285750">
              <a:spcBef>
                <a:spcPts val="600"/>
              </a:spcBef>
              <a:buSzPts val="2400"/>
              <a:buFont typeface="Arial"/>
              <a:buChar char="■"/>
            </a:pPr>
            <a:r>
              <a:rPr lang="en-US" sz="2000" b="1" dirty="0"/>
              <a:t>Governing Directives:</a:t>
            </a:r>
          </a:p>
          <a:p>
            <a:pPr marL="631825" lvl="1" indent="-342900">
              <a:spcBef>
                <a:spcPts val="600"/>
              </a:spcBef>
              <a:buSzPts val="1600"/>
              <a:buFont typeface="Arial"/>
              <a:buChar char="■"/>
            </a:pPr>
            <a:r>
              <a:rPr lang="en-US" b="1" dirty="0">
                <a:ea typeface="Arial"/>
                <a:sym typeface="Arial"/>
              </a:rPr>
              <a:t>AFI 36-3101, </a:t>
            </a:r>
            <a:r>
              <a:rPr lang="en-US" b="1" i="1" dirty="0">
                <a:ea typeface="Arial"/>
                <a:sym typeface="Arial"/>
              </a:rPr>
              <a:t>Fundraising Within the Air Force</a:t>
            </a:r>
            <a:endParaRPr lang="en-US" b="1" dirty="0"/>
          </a:p>
          <a:p>
            <a:pPr marL="631825" lvl="1" indent="-342900">
              <a:spcBef>
                <a:spcPts val="600"/>
              </a:spcBef>
              <a:buSzPts val="1600"/>
              <a:buFont typeface="Arial"/>
              <a:buChar char="■"/>
            </a:pPr>
            <a:r>
              <a:rPr lang="en-US" b="1" dirty="0">
                <a:ea typeface="Arial"/>
                <a:sym typeface="Arial"/>
              </a:rPr>
              <a:t>AFI 34-223, </a:t>
            </a:r>
            <a:r>
              <a:rPr lang="en-US" b="1" i="1" dirty="0">
                <a:ea typeface="Arial"/>
                <a:sym typeface="Arial"/>
              </a:rPr>
              <a:t>Private Organization (PO) Program </a:t>
            </a:r>
          </a:p>
          <a:p>
            <a:pPr marL="631825" lvl="1" indent="-342900">
              <a:spcBef>
                <a:spcPts val="600"/>
              </a:spcBef>
              <a:buSzPts val="1600"/>
              <a:buFont typeface="Arial"/>
              <a:buChar char="■"/>
            </a:pPr>
            <a:r>
              <a:rPr lang="en-US" b="1" dirty="0"/>
              <a:t>Fundraising request package must be routed through:</a:t>
            </a:r>
            <a:endParaRPr lang="en-US" b="1" dirty="0">
              <a:ea typeface="Arial"/>
              <a:sym typeface="Arial"/>
            </a:endParaRPr>
          </a:p>
          <a:p>
            <a:pPr marL="1146176" lvl="2" indent="-342900">
              <a:spcBef>
                <a:spcPts val="600"/>
              </a:spcBef>
              <a:buSzPts val="1600"/>
              <a:buFont typeface="Wingdings" panose="05000000000000000000" pitchFamily="2" charset="2"/>
              <a:buChar char="q"/>
            </a:pPr>
            <a:r>
              <a:rPr lang="en-US" sz="2000" b="1" dirty="0"/>
              <a:t>Facility being used for fundraiser </a:t>
            </a:r>
          </a:p>
          <a:p>
            <a:pPr marL="1146176" lvl="2" indent="-342900">
              <a:spcBef>
                <a:spcPts val="600"/>
              </a:spcBef>
              <a:buSzPts val="1600"/>
              <a:buFont typeface="Wingdings" panose="05000000000000000000" pitchFamily="2" charset="2"/>
              <a:buChar char="q"/>
            </a:pPr>
            <a:r>
              <a:rPr lang="en-US" sz="2000" b="1" dirty="0"/>
              <a:t>AAFES, Commissary, Base Restaurant, Golf Course, etc.</a:t>
            </a:r>
          </a:p>
          <a:p>
            <a:pPr marL="1146176" lvl="2" indent="-342900">
              <a:spcBef>
                <a:spcPts val="600"/>
              </a:spcBef>
              <a:buSzPts val="1600"/>
              <a:buFont typeface="Wingdings" panose="05000000000000000000" pitchFamily="2" charset="2"/>
              <a:buChar char="q"/>
            </a:pPr>
            <a:r>
              <a:rPr lang="en-US" sz="2000" b="1" dirty="0"/>
              <a:t>Public Health, 846-3461 (if food is involved) </a:t>
            </a:r>
          </a:p>
          <a:p>
            <a:pPr marL="1146176" lvl="2" indent="-342900">
              <a:spcBef>
                <a:spcPts val="600"/>
              </a:spcBef>
              <a:buSzPts val="1600"/>
              <a:buFont typeface="Wingdings" panose="05000000000000000000" pitchFamily="2" charset="2"/>
              <a:buChar char="q"/>
            </a:pPr>
            <a:r>
              <a:rPr lang="en-US" sz="2000" b="1" dirty="0"/>
              <a:t>Legal, 846-4217</a:t>
            </a:r>
          </a:p>
          <a:p>
            <a:pPr marL="1146176" lvl="2" indent="-342900">
              <a:spcBef>
                <a:spcPts val="600"/>
              </a:spcBef>
              <a:buSzPts val="1600"/>
              <a:buFont typeface="Wingdings" panose="05000000000000000000" pitchFamily="2" charset="2"/>
              <a:buChar char="q"/>
            </a:pPr>
            <a:r>
              <a:rPr lang="en-US" sz="2000" b="1" dirty="0"/>
              <a:t>377 FSS Resource Management, 846-0405</a:t>
            </a:r>
          </a:p>
          <a:p>
            <a:pPr marL="1146176" lvl="2" indent="-342900">
              <a:spcBef>
                <a:spcPts val="600"/>
              </a:spcBef>
              <a:buSzPts val="1600"/>
              <a:buFont typeface="Wingdings" panose="05000000000000000000" pitchFamily="2" charset="2"/>
              <a:buChar char="q"/>
            </a:pPr>
            <a:r>
              <a:rPr lang="en-US" sz="2000" b="1" dirty="0"/>
              <a:t>Approved by 377 FSS Commander or Deputy</a:t>
            </a:r>
          </a:p>
        </p:txBody>
      </p:sp>
      <p:sp>
        <p:nvSpPr>
          <p:cNvPr id="2" name="Title 1">
            <a:extLst>
              <a:ext uri="{FF2B5EF4-FFF2-40B4-BE49-F238E27FC236}">
                <a16:creationId xmlns:a16="http://schemas.microsoft.com/office/drawing/2014/main" id="{C738187F-A3C5-A5C6-C36F-01FD48FC0D0E}"/>
              </a:ext>
            </a:extLst>
          </p:cNvPr>
          <p:cNvSpPr>
            <a:spLocks noGrp="1"/>
          </p:cNvSpPr>
          <p:nvPr>
            <p:ph type="title"/>
          </p:nvPr>
        </p:nvSpPr>
        <p:spPr/>
        <p:txBody>
          <a:bodyPr/>
          <a:lstStyle/>
          <a:p>
            <a:r>
              <a:rPr lang="en-US" dirty="0"/>
              <a:t>Fundraising Reminders</a:t>
            </a:r>
          </a:p>
        </p:txBody>
      </p:sp>
    </p:spTree>
    <p:extLst>
      <p:ext uri="{BB962C8B-B14F-4D97-AF65-F5344CB8AC3E}">
        <p14:creationId xmlns:p14="http://schemas.microsoft.com/office/powerpoint/2010/main" val="1871904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82B4E-9AE2-4362-1A2C-1CC1C84515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C13800-AAC6-824B-043A-0A03422F768B}"/>
              </a:ext>
            </a:extLst>
          </p:cNvPr>
          <p:cNvSpPr>
            <a:spLocks noGrp="1"/>
          </p:cNvSpPr>
          <p:nvPr>
            <p:ph idx="1"/>
          </p:nvPr>
        </p:nvSpPr>
        <p:spPr/>
        <p:txBody>
          <a:bodyPr>
            <a:noAutofit/>
          </a:bodyPr>
          <a:lstStyle/>
          <a:p>
            <a:pPr marL="0" lvl="0" indent="0" algn="ctr">
              <a:spcBef>
                <a:spcPts val="0"/>
              </a:spcBef>
              <a:buClr>
                <a:srgbClr val="003399"/>
              </a:buClr>
              <a:buSzPts val="1920"/>
              <a:buNone/>
            </a:pPr>
            <a:r>
              <a:rPr lang="en-US" sz="3600" b="1" u="sng" dirty="0">
                <a:ea typeface="Arial"/>
                <a:sym typeface="Arial"/>
              </a:rPr>
              <a:t>Prominently display disclaimer on all PO media</a:t>
            </a:r>
            <a:endParaRPr lang="en-US" sz="3600" b="1" u="sng" dirty="0"/>
          </a:p>
          <a:p>
            <a:pPr marL="0" lvl="0" indent="0">
              <a:spcBef>
                <a:spcPts val="480"/>
              </a:spcBef>
              <a:buClr>
                <a:srgbClr val="003399"/>
              </a:buClr>
              <a:buSzPts val="1920"/>
              <a:buNone/>
            </a:pPr>
            <a:endParaRPr lang="en-US" b="1" dirty="0">
              <a:ea typeface="Arial"/>
              <a:sym typeface="Arial"/>
            </a:endParaRPr>
          </a:p>
          <a:p>
            <a:pPr marL="0" lvl="0" indent="0">
              <a:spcBef>
                <a:spcPts val="480"/>
              </a:spcBef>
              <a:buClr>
                <a:srgbClr val="003399"/>
              </a:buClr>
              <a:buSzPts val="1920"/>
              <a:buNone/>
            </a:pPr>
            <a:endParaRPr lang="en-US" b="1" dirty="0">
              <a:ea typeface="Arial"/>
              <a:sym typeface="Arial"/>
            </a:endParaRPr>
          </a:p>
          <a:p>
            <a:pPr marL="406400" lvl="1" indent="0" algn="ctr">
              <a:spcBef>
                <a:spcPts val="560"/>
              </a:spcBef>
              <a:buSzPts val="2240"/>
              <a:buNone/>
            </a:pPr>
            <a:r>
              <a:rPr lang="en-US" sz="2800" b="1" dirty="0">
                <a:ea typeface="Arial"/>
                <a:sym typeface="Arial"/>
              </a:rPr>
              <a:t>“THIS IS A PRIVATE ORGANIZATION. </a:t>
            </a:r>
          </a:p>
          <a:p>
            <a:pPr marL="406400" lvl="1" indent="0" algn="ctr">
              <a:spcBef>
                <a:spcPts val="560"/>
              </a:spcBef>
              <a:buSzPts val="2240"/>
              <a:buNone/>
            </a:pPr>
            <a:r>
              <a:rPr lang="en-US" sz="2800" b="1" dirty="0">
                <a:ea typeface="Arial"/>
                <a:sym typeface="Arial"/>
              </a:rPr>
              <a:t>IT IS NOT A PART OF THE DEPARTMENT OF DEFENSE OR ANY OF ITS COMPONENTS AND IT HAS NO GOVERNMENTAL STATUS.”</a:t>
            </a:r>
            <a:endParaRPr lang="en-US" b="1" dirty="0"/>
          </a:p>
        </p:txBody>
      </p:sp>
      <p:sp>
        <p:nvSpPr>
          <p:cNvPr id="2" name="Title 1">
            <a:extLst>
              <a:ext uri="{FF2B5EF4-FFF2-40B4-BE49-F238E27FC236}">
                <a16:creationId xmlns:a16="http://schemas.microsoft.com/office/drawing/2014/main" id="{F3A604DE-FEE5-E48B-A0ED-77C0F85EFA34}"/>
              </a:ext>
            </a:extLst>
          </p:cNvPr>
          <p:cNvSpPr>
            <a:spLocks noGrp="1"/>
          </p:cNvSpPr>
          <p:nvPr>
            <p:ph type="title"/>
          </p:nvPr>
        </p:nvSpPr>
        <p:spPr/>
        <p:txBody>
          <a:bodyPr/>
          <a:lstStyle/>
          <a:p>
            <a:r>
              <a:rPr lang="en-US" dirty="0"/>
              <a:t>Fundraising Cont.</a:t>
            </a:r>
          </a:p>
        </p:txBody>
      </p:sp>
    </p:spTree>
    <p:extLst>
      <p:ext uri="{BB962C8B-B14F-4D97-AF65-F5344CB8AC3E}">
        <p14:creationId xmlns:p14="http://schemas.microsoft.com/office/powerpoint/2010/main" val="4101168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13803-205F-5A01-0C9D-F19A5B5671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B9244A-6E8F-4CC2-8C12-431429D8349A}"/>
              </a:ext>
            </a:extLst>
          </p:cNvPr>
          <p:cNvSpPr>
            <a:spLocks noGrp="1"/>
          </p:cNvSpPr>
          <p:nvPr>
            <p:ph idx="1"/>
          </p:nvPr>
        </p:nvSpPr>
        <p:spPr/>
        <p:txBody>
          <a:bodyPr>
            <a:noAutofit/>
          </a:bodyPr>
          <a:lstStyle/>
          <a:p>
            <a:pPr marL="285750" lvl="0" indent="-285750">
              <a:spcBef>
                <a:spcPts val="0"/>
              </a:spcBef>
              <a:buClr>
                <a:srgbClr val="003399"/>
              </a:buClr>
              <a:buSzPts val="1920"/>
              <a:buFont typeface="Arial"/>
              <a:buChar char="■"/>
            </a:pPr>
            <a:r>
              <a:rPr lang="en-US" sz="2200" dirty="0"/>
              <a:t>Not authorized:</a:t>
            </a:r>
          </a:p>
          <a:p>
            <a:pPr marL="749300" lvl="1" indent="-342900">
              <a:spcBef>
                <a:spcPts val="420"/>
              </a:spcBef>
              <a:buClr>
                <a:srgbClr val="003399"/>
              </a:buClr>
              <a:buSzPts val="1680"/>
              <a:buFont typeface="Wingdings" panose="05000000000000000000" pitchFamily="2" charset="2"/>
              <a:buChar char="q"/>
            </a:pPr>
            <a:r>
              <a:rPr lang="en-US" sz="2200" dirty="0"/>
              <a:t>Competition/duplication w/AAFES or Services (FSS)</a:t>
            </a:r>
          </a:p>
          <a:p>
            <a:pPr marL="749300" lvl="1" indent="-342900">
              <a:spcBef>
                <a:spcPts val="420"/>
              </a:spcBef>
              <a:buClr>
                <a:srgbClr val="003399"/>
              </a:buClr>
              <a:buSzPts val="1680"/>
              <a:buFont typeface="Wingdings" panose="05000000000000000000" pitchFamily="2" charset="2"/>
              <a:buChar char="q"/>
            </a:pPr>
            <a:r>
              <a:rPr lang="en-US" sz="2200" dirty="0"/>
              <a:t>Frequent or continuous resale</a:t>
            </a:r>
          </a:p>
          <a:p>
            <a:pPr marL="749300" lvl="1" indent="-342900">
              <a:spcBef>
                <a:spcPts val="420"/>
              </a:spcBef>
              <a:buClr>
                <a:srgbClr val="003399"/>
              </a:buClr>
              <a:buSzPts val="1680"/>
              <a:buFont typeface="Wingdings" panose="05000000000000000000" pitchFamily="2" charset="2"/>
              <a:buChar char="q"/>
            </a:pPr>
            <a:r>
              <a:rPr lang="en-US" sz="2200" dirty="0"/>
              <a:t>Amusement, slot machines, raffles, lotteries and other games of chance</a:t>
            </a:r>
          </a:p>
          <a:p>
            <a:pPr marL="749300" lvl="1" indent="-342900">
              <a:spcBef>
                <a:spcPts val="420"/>
              </a:spcBef>
              <a:buClr>
                <a:srgbClr val="003399"/>
              </a:buClr>
              <a:buSzPts val="1680"/>
              <a:buFont typeface="Wingdings" panose="05000000000000000000" pitchFamily="2" charset="2"/>
              <a:buChar char="q"/>
            </a:pPr>
            <a:r>
              <a:rPr lang="en-US" sz="2200" dirty="0"/>
              <a:t>Sale of alcoholic beverages</a:t>
            </a:r>
          </a:p>
          <a:p>
            <a:pPr marL="749300" lvl="1" indent="-342900">
              <a:spcBef>
                <a:spcPts val="420"/>
              </a:spcBef>
              <a:buClr>
                <a:srgbClr val="003399"/>
              </a:buClr>
              <a:buSzPts val="1680"/>
              <a:buFont typeface="Wingdings" panose="05000000000000000000" pitchFamily="2" charset="2"/>
              <a:buChar char="q"/>
            </a:pPr>
            <a:r>
              <a:rPr lang="en-US" sz="2200" dirty="0"/>
              <a:t>Use of MWR Commercial Sponsorship</a:t>
            </a:r>
          </a:p>
          <a:p>
            <a:pPr marL="749300" lvl="1" indent="-342900">
              <a:spcBef>
                <a:spcPts val="420"/>
              </a:spcBef>
              <a:buClr>
                <a:srgbClr val="003399"/>
              </a:buClr>
              <a:buSzPts val="1680"/>
              <a:buFont typeface="Wingdings" panose="05000000000000000000" pitchFamily="2" charset="2"/>
              <a:buChar char="q"/>
            </a:pPr>
            <a:r>
              <a:rPr lang="en-US" sz="2200" dirty="0">
                <a:solidFill>
                  <a:srgbClr val="000000"/>
                </a:solidFill>
              </a:rPr>
              <a:t>Fundraising events must be avoided during CFC and AFAF but are allowed per AFI36-3101 for Christmas fundraising. </a:t>
            </a:r>
          </a:p>
          <a:p>
            <a:pPr marL="285750" lvl="0" indent="-184150">
              <a:spcBef>
                <a:spcPts val="400"/>
              </a:spcBef>
              <a:buClr>
                <a:srgbClr val="003399"/>
              </a:buClr>
              <a:buSzPts val="1600"/>
              <a:buNone/>
            </a:pPr>
            <a:endParaRPr lang="en-US" sz="2200" dirty="0">
              <a:solidFill>
                <a:srgbClr val="000000"/>
              </a:solidFill>
            </a:endParaRPr>
          </a:p>
          <a:p>
            <a:pPr marL="285750" lvl="0" indent="-285750">
              <a:spcBef>
                <a:spcPts val="480"/>
              </a:spcBef>
              <a:buClr>
                <a:srgbClr val="003399"/>
              </a:buClr>
              <a:buSzPts val="1920"/>
              <a:buFont typeface="Arial"/>
              <a:buChar char="■"/>
            </a:pPr>
            <a:r>
              <a:rPr lang="en-US" sz="2200" dirty="0">
                <a:solidFill>
                  <a:srgbClr val="000000"/>
                </a:solidFill>
              </a:rPr>
              <a:t>When in doubt…. Please ask!!</a:t>
            </a:r>
            <a:endParaRPr lang="en-US" sz="2200" dirty="0"/>
          </a:p>
          <a:p>
            <a:pPr lvl="1" indent="-342900">
              <a:spcBef>
                <a:spcPts val="480"/>
              </a:spcBef>
              <a:buClr>
                <a:srgbClr val="003399"/>
              </a:buClr>
              <a:buSzPts val="1920"/>
              <a:buFont typeface="Wingdings" panose="05000000000000000000" pitchFamily="2" charset="2"/>
              <a:buChar char="q"/>
            </a:pPr>
            <a:r>
              <a:rPr lang="en-US" dirty="0">
                <a:solidFill>
                  <a:srgbClr val="000000"/>
                </a:solidFill>
              </a:rPr>
              <a:t>FSR:  Ms. Diamond S. Serna, </a:t>
            </a:r>
            <a:r>
              <a:rPr lang="en-US" dirty="0"/>
              <a:t>CIV </a:t>
            </a:r>
            <a:r>
              <a:rPr lang="en-US" dirty="0">
                <a:solidFill>
                  <a:srgbClr val="000000"/>
                </a:solidFill>
              </a:rPr>
              <a:t>(DSN: 846</a:t>
            </a:r>
            <a:r>
              <a:rPr lang="en-US" dirty="0"/>
              <a:t>-0405) </a:t>
            </a:r>
            <a:r>
              <a:rPr lang="en-US" dirty="0">
                <a:hlinkClick r:id="rId2"/>
              </a:rPr>
              <a:t>diamond.serna@us.af.mil</a:t>
            </a:r>
            <a:endParaRPr lang="en-US" dirty="0">
              <a:solidFill>
                <a:srgbClr val="000000"/>
              </a:solidFill>
            </a:endParaRPr>
          </a:p>
          <a:p>
            <a:pPr lvl="1" indent="-342900">
              <a:spcBef>
                <a:spcPts val="480"/>
              </a:spcBef>
              <a:buClr>
                <a:srgbClr val="003399"/>
              </a:buClr>
              <a:buSzPts val="1920"/>
              <a:buFont typeface="Wingdings" panose="05000000000000000000" pitchFamily="2" charset="2"/>
              <a:buChar char="q"/>
            </a:pPr>
            <a:r>
              <a:rPr lang="en-US" dirty="0">
                <a:solidFill>
                  <a:srgbClr val="000000"/>
                </a:solidFill>
              </a:rPr>
              <a:t>ABW Legal: (846-4217)</a:t>
            </a:r>
            <a:endParaRPr lang="en-US" dirty="0"/>
          </a:p>
        </p:txBody>
      </p:sp>
      <p:sp>
        <p:nvSpPr>
          <p:cNvPr id="2" name="Title 1">
            <a:extLst>
              <a:ext uri="{FF2B5EF4-FFF2-40B4-BE49-F238E27FC236}">
                <a16:creationId xmlns:a16="http://schemas.microsoft.com/office/drawing/2014/main" id="{7C6DB0E7-11B9-D7A2-3740-AF442269941D}"/>
              </a:ext>
            </a:extLst>
          </p:cNvPr>
          <p:cNvSpPr>
            <a:spLocks noGrp="1"/>
          </p:cNvSpPr>
          <p:nvPr>
            <p:ph type="title"/>
          </p:nvPr>
        </p:nvSpPr>
        <p:spPr/>
        <p:txBody>
          <a:bodyPr/>
          <a:lstStyle/>
          <a:p>
            <a:r>
              <a:rPr lang="en-US" dirty="0"/>
              <a:t>Fundraising Cont.</a:t>
            </a:r>
          </a:p>
        </p:txBody>
      </p:sp>
    </p:spTree>
    <p:extLst>
      <p:ext uri="{BB962C8B-B14F-4D97-AF65-F5344CB8AC3E}">
        <p14:creationId xmlns:p14="http://schemas.microsoft.com/office/powerpoint/2010/main" val="2820851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64DEF-098E-9C2D-C283-EAE89453DF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BF219B-5CC4-CFA4-7659-69443D43FD73}"/>
              </a:ext>
            </a:extLst>
          </p:cNvPr>
          <p:cNvSpPr>
            <a:spLocks noGrp="1"/>
          </p:cNvSpPr>
          <p:nvPr>
            <p:ph idx="1"/>
          </p:nvPr>
        </p:nvSpPr>
        <p:spPr/>
        <p:txBody>
          <a:bodyPr>
            <a:noAutofit/>
          </a:bodyPr>
          <a:lstStyle/>
          <a:p>
            <a:pPr lvl="0">
              <a:lnSpc>
                <a:spcPct val="150000"/>
              </a:lnSpc>
              <a:spcBef>
                <a:spcPts val="0"/>
              </a:spcBef>
              <a:buSzPts val="1920"/>
            </a:pPr>
            <a:r>
              <a:rPr lang="en-US" sz="2000" b="1" dirty="0"/>
              <a:t>PO/UA doesn’t input Food Handler Certificate date of completion</a:t>
            </a:r>
          </a:p>
          <a:p>
            <a:pPr lvl="0">
              <a:lnSpc>
                <a:spcPct val="150000"/>
              </a:lnSpc>
              <a:spcBef>
                <a:spcPts val="480"/>
              </a:spcBef>
              <a:buSzPts val="1920"/>
            </a:pPr>
            <a:r>
              <a:rPr lang="en-US" sz="2000" b="1" dirty="0"/>
              <a:t>PO/UA doesn’t provide flyer for review</a:t>
            </a:r>
          </a:p>
          <a:p>
            <a:pPr lvl="0">
              <a:lnSpc>
                <a:spcPct val="150000"/>
              </a:lnSpc>
              <a:spcBef>
                <a:spcPts val="480"/>
              </a:spcBef>
              <a:buSzPts val="1920"/>
            </a:pPr>
            <a:r>
              <a:rPr lang="en-US" sz="2000" b="1" dirty="0"/>
              <a:t>PO/UA marks “Disagree” when asked if the location of the event is NOT considered to be the workplace</a:t>
            </a:r>
          </a:p>
          <a:p>
            <a:pPr lvl="0">
              <a:lnSpc>
                <a:spcPct val="150000"/>
              </a:lnSpc>
              <a:spcBef>
                <a:spcPts val="480"/>
              </a:spcBef>
              <a:buSzPts val="1920"/>
            </a:pPr>
            <a:r>
              <a:rPr lang="en-US" sz="2000" b="1" dirty="0"/>
              <a:t>PO/UA is not up to date</a:t>
            </a:r>
          </a:p>
          <a:p>
            <a:pPr lvl="0">
              <a:lnSpc>
                <a:spcPct val="150000"/>
              </a:lnSpc>
              <a:spcBef>
                <a:spcPts val="480"/>
              </a:spcBef>
              <a:buSzPts val="1920"/>
            </a:pPr>
            <a:r>
              <a:rPr lang="en-US" sz="2000" b="1" dirty="0"/>
              <a:t>PO/UA doesn’t request 2 weeks prior for approval</a:t>
            </a:r>
          </a:p>
          <a:p>
            <a:pPr lvl="0">
              <a:lnSpc>
                <a:spcPct val="150000"/>
              </a:lnSpc>
              <a:spcBef>
                <a:spcPts val="480"/>
              </a:spcBef>
              <a:buSzPts val="1920"/>
            </a:pPr>
            <a:r>
              <a:rPr lang="en-US" sz="2000" b="1" dirty="0"/>
              <a:t>Official vs. Unofficial Activities (names not the same)</a:t>
            </a:r>
          </a:p>
        </p:txBody>
      </p:sp>
      <p:sp>
        <p:nvSpPr>
          <p:cNvPr id="2" name="Title 1">
            <a:extLst>
              <a:ext uri="{FF2B5EF4-FFF2-40B4-BE49-F238E27FC236}">
                <a16:creationId xmlns:a16="http://schemas.microsoft.com/office/drawing/2014/main" id="{86A14EB1-0388-4656-7740-2EBF4E81119F}"/>
              </a:ext>
            </a:extLst>
          </p:cNvPr>
          <p:cNvSpPr>
            <a:spLocks noGrp="1"/>
          </p:cNvSpPr>
          <p:nvPr>
            <p:ph type="title"/>
          </p:nvPr>
        </p:nvSpPr>
        <p:spPr/>
        <p:txBody>
          <a:bodyPr>
            <a:normAutofit/>
          </a:bodyPr>
          <a:lstStyle/>
          <a:p>
            <a:r>
              <a:rPr lang="en-US" sz="4000" dirty="0"/>
              <a:t>Typical Fundraiser Request Problems</a:t>
            </a:r>
          </a:p>
        </p:txBody>
      </p:sp>
    </p:spTree>
    <p:extLst>
      <p:ext uri="{BB962C8B-B14F-4D97-AF65-F5344CB8AC3E}">
        <p14:creationId xmlns:p14="http://schemas.microsoft.com/office/powerpoint/2010/main" val="2187131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155E4-820E-99CB-1A53-D8637C6CFB9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3B4391-00AD-171E-8550-C6BE42FE39B3}"/>
              </a:ext>
            </a:extLst>
          </p:cNvPr>
          <p:cNvSpPr>
            <a:spLocks noGrp="1"/>
          </p:cNvSpPr>
          <p:nvPr>
            <p:ph idx="1"/>
          </p:nvPr>
        </p:nvSpPr>
        <p:spPr>
          <a:xfrm>
            <a:off x="5638801" y="1295399"/>
            <a:ext cx="6248400" cy="4824415"/>
          </a:xfrm>
        </p:spPr>
        <p:txBody>
          <a:bodyPr anchor="ctr">
            <a:noAutofit/>
          </a:bodyPr>
          <a:lstStyle/>
          <a:p>
            <a:pPr marL="0" indent="0">
              <a:buNone/>
            </a:pPr>
            <a:r>
              <a:rPr lang="en-US" sz="2000" b="1" dirty="0"/>
              <a:t>Please contact Ms. Diamond S. Serna for any clarification needed after reading this information.</a:t>
            </a:r>
          </a:p>
          <a:p>
            <a:pPr marL="0" indent="0">
              <a:buNone/>
            </a:pPr>
            <a:endParaRPr lang="en-US" b="1" dirty="0"/>
          </a:p>
          <a:p>
            <a:pPr marL="0" indent="0">
              <a:buNone/>
            </a:pPr>
            <a:r>
              <a:rPr lang="en-US" b="1" dirty="0"/>
              <a:t>DIAMOND S. SERNA, CIV, USAF </a:t>
            </a:r>
          </a:p>
          <a:p>
            <a:pPr marL="0" indent="0">
              <a:buNone/>
            </a:pPr>
            <a:r>
              <a:rPr lang="en-US" b="1" dirty="0"/>
              <a:t>377 FSS/FSR</a:t>
            </a:r>
          </a:p>
          <a:p>
            <a:pPr marL="0" indent="0">
              <a:buNone/>
            </a:pPr>
            <a:r>
              <a:rPr lang="en-US" b="1" dirty="0"/>
              <a:t>DSN 846-0405</a:t>
            </a:r>
          </a:p>
          <a:p>
            <a:pPr marL="0" lvl="0" indent="0">
              <a:spcBef>
                <a:spcPts val="400"/>
              </a:spcBef>
              <a:buSzPts val="1600"/>
              <a:buNone/>
            </a:pPr>
            <a:r>
              <a:rPr lang="en-US" b="1" dirty="0"/>
              <a:t>Email: diamond.serna@us.af.mil</a:t>
            </a:r>
          </a:p>
        </p:txBody>
      </p:sp>
      <p:sp>
        <p:nvSpPr>
          <p:cNvPr id="2" name="Title 1">
            <a:extLst>
              <a:ext uri="{FF2B5EF4-FFF2-40B4-BE49-F238E27FC236}">
                <a16:creationId xmlns:a16="http://schemas.microsoft.com/office/drawing/2014/main" id="{D4E56BA8-FA6C-063F-F89A-5C755FB42DCE}"/>
              </a:ext>
            </a:extLst>
          </p:cNvPr>
          <p:cNvSpPr>
            <a:spLocks noGrp="1"/>
          </p:cNvSpPr>
          <p:nvPr>
            <p:ph type="title"/>
          </p:nvPr>
        </p:nvSpPr>
        <p:spPr/>
        <p:txBody>
          <a:bodyPr/>
          <a:lstStyle/>
          <a:p>
            <a:r>
              <a:rPr lang="en-US" dirty="0"/>
              <a:t>Closing Remarks</a:t>
            </a:r>
          </a:p>
        </p:txBody>
      </p:sp>
      <p:pic>
        <p:nvPicPr>
          <p:cNvPr id="7" name="Picture 6">
            <a:extLst>
              <a:ext uri="{FF2B5EF4-FFF2-40B4-BE49-F238E27FC236}">
                <a16:creationId xmlns:a16="http://schemas.microsoft.com/office/drawing/2014/main" id="{FC9D7EC1-6265-3CFE-7745-57D97FF2A5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1784200"/>
            <a:ext cx="6664960" cy="3749040"/>
          </a:xfrm>
          <a:prstGeom prst="rect">
            <a:avLst/>
          </a:prstGeom>
        </p:spPr>
      </p:pic>
    </p:spTree>
    <p:extLst>
      <p:ext uri="{BB962C8B-B14F-4D97-AF65-F5344CB8AC3E}">
        <p14:creationId xmlns:p14="http://schemas.microsoft.com/office/powerpoint/2010/main" val="2596726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E1AC4-0C56-91CC-EBFE-E0C8DDEDE796}"/>
            </a:ext>
          </a:extLst>
        </p:cNvPr>
        <p:cNvGrpSpPr/>
        <p:nvPr/>
      </p:nvGrpSpPr>
      <p:grpSpPr>
        <a:xfrm>
          <a:off x="0" y="0"/>
          <a:ext cx="0" cy="0"/>
          <a:chOff x="0" y="0"/>
          <a:chExt cx="0" cy="0"/>
        </a:xfrm>
      </p:grpSpPr>
      <p:sp>
        <p:nvSpPr>
          <p:cNvPr id="2" name="Title 38">
            <a:extLst>
              <a:ext uri="{FF2B5EF4-FFF2-40B4-BE49-F238E27FC236}">
                <a16:creationId xmlns:a16="http://schemas.microsoft.com/office/drawing/2014/main" id="{1061B092-620A-204A-A4E0-075E5C464D75}"/>
              </a:ext>
            </a:extLst>
          </p:cNvPr>
          <p:cNvSpPr txBox="1">
            <a:spLocks/>
          </p:cNvSpPr>
          <p:nvPr/>
        </p:nvSpPr>
        <p:spPr>
          <a:xfrm>
            <a:off x="914400" y="5029201"/>
            <a:ext cx="10363200" cy="1219200"/>
          </a:xfrm>
          <a:prstGeom prst="rect">
            <a:avLst/>
          </a:prstGeom>
        </p:spPr>
        <p:txBody>
          <a:bodyPr anchor="ctr">
            <a:normAutofit/>
          </a:bodyPr>
          <a:lstStyle>
            <a:lvl1pPr algn="ctr" defTabSz="914400" rtl="0" eaLnBrk="1" latinLnBrk="0" hangingPunct="1">
              <a:spcBef>
                <a:spcPct val="0"/>
              </a:spcBef>
              <a:buNone/>
              <a:defRPr sz="4400" b="1" kern="1200">
                <a:solidFill>
                  <a:srgbClr val="293282"/>
                </a:solidFill>
                <a:latin typeface="Arial" panose="020B0604020202020204" pitchFamily="34" charset="0"/>
                <a:ea typeface="Adobe Gothic Std B" panose="020B0800000000000000" pitchFamily="34" charset="-128"/>
                <a:cs typeface="Arial" panose="020B0604020202020204" pitchFamily="34" charset="0"/>
              </a:defRPr>
            </a:lvl1pPr>
          </a:lstStyle>
          <a:p>
            <a:r>
              <a:rPr lang="en-US" dirty="0">
                <a:solidFill>
                  <a:schemeClr val="bg1"/>
                </a:solidFill>
                <a:latin typeface="Adobe Gothic Std B" panose="020B0800000000000000" pitchFamily="34" charset="-128"/>
              </a:rPr>
              <a:t>Questions</a:t>
            </a:r>
          </a:p>
        </p:txBody>
      </p:sp>
    </p:spTree>
    <p:extLst>
      <p:ext uri="{BB962C8B-B14F-4D97-AF65-F5344CB8AC3E}">
        <p14:creationId xmlns:p14="http://schemas.microsoft.com/office/powerpoint/2010/main" val="3541771082"/>
      </p:ext>
    </p:extLst>
  </p:cSld>
  <p:clrMapOvr>
    <a:masterClrMapping/>
  </p:clrMapOvr>
</p:sld>
</file>

<file path=ppt/theme/theme1.xml><?xml version="1.0" encoding="utf-8"?>
<a:theme xmlns:a="http://schemas.openxmlformats.org/drawingml/2006/main" name="377 ABW - Col Secres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377 ABW - Col Miller" id="{75559951-33FD-4C60-A21C-304DC11F7E21}" vid="{EB58F794-EDC8-436D-A62B-2915786984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094A1F199A29408860B9F59D1F4C2A" ma:contentTypeVersion="3" ma:contentTypeDescription="Create a new document." ma:contentTypeScope="" ma:versionID="a7d1d98cfc95b4d924ce758ecd4315b7">
  <xsd:schema xmlns:xsd="http://www.w3.org/2001/XMLSchema" xmlns:xs="http://www.w3.org/2001/XMLSchema" xmlns:p="http://schemas.microsoft.com/office/2006/metadata/properties" xmlns:ns2="3457cf36-cd4f-4397-acf1-38a1141f22cc" targetNamespace="http://schemas.microsoft.com/office/2006/metadata/properties" ma:root="true" ma:fieldsID="e55a4cb4596daa83164551aa128ed713" ns2:_="">
    <xsd:import namespace="3457cf36-cd4f-4397-acf1-38a1141f22cc"/>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57cf36-cd4f-4397-acf1-38a1141f22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346203-003F-4B98-9BB2-BF605C9062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57cf36-cd4f-4397-acf1-38a1141f22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60F1E8-A09B-46B0-94C1-57D50D22B76B}">
  <ds:schemaRefs>
    <ds:schemaRef ds:uri="http://purl.org/dc/elements/1.1/"/>
    <ds:schemaRef ds:uri="http://schemas.microsoft.com/office/infopath/2007/PartnerControls"/>
    <ds:schemaRef ds:uri="http://purl.org/dc/terms/"/>
    <ds:schemaRef ds:uri="http://schemas.microsoft.com/office/2006/metadata/properties"/>
    <ds:schemaRef ds:uri="http://www.w3.org/XML/1998/namespace"/>
    <ds:schemaRef ds:uri="http://schemas.microsoft.com/office/2006/documentManagement/types"/>
    <ds:schemaRef ds:uri="http://schemas.openxmlformats.org/package/2006/metadata/core-properties"/>
    <ds:schemaRef ds:uri="3457cf36-cd4f-4397-acf1-38a1141f22cc"/>
    <ds:schemaRef ds:uri="http://purl.org/dc/dcmitype/"/>
  </ds:schemaRefs>
</ds:datastoreItem>
</file>

<file path=customXml/itemProps3.xml><?xml version="1.0" encoding="utf-8"?>
<ds:datastoreItem xmlns:ds="http://schemas.openxmlformats.org/officeDocument/2006/customXml" ds:itemID="{B2B8FBB5-496B-4DC0-931D-67977EAC0C23}">
  <ds:schemaRefs>
    <ds:schemaRef ds:uri="http://schemas.microsoft.com/sharepoint/v3/contenttype/forms"/>
  </ds:schemaRefs>
</ds:datastoreItem>
</file>

<file path=docMetadata/LabelInfo.xml><?xml version="1.0" encoding="utf-8"?>
<clbl:labelList xmlns:clbl="http://schemas.microsoft.com/office/2020/mipLabelMetadata">
  <clbl:label id="{37adc8ff-f4a3-4a14-9c0d-84b4985de0d2}" enabled="1" method="Privileged" siteId="{8331b18d-2d87-48ef-a35f-ac8818ebf9b4}" contentBits="0" removed="0"/>
</clbl:labelList>
</file>

<file path=docProps/app.xml><?xml version="1.0" encoding="utf-8"?>
<Properties xmlns="http://schemas.openxmlformats.org/officeDocument/2006/extended-properties" xmlns:vt="http://schemas.openxmlformats.org/officeDocument/2006/docPropsVTypes">
  <Template/>
  <TotalTime>20826</TotalTime>
  <Words>1241</Words>
  <Application>Microsoft Office PowerPoint</Application>
  <PresentationFormat>Widescreen</PresentationFormat>
  <Paragraphs>115</Paragraphs>
  <Slides>16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Adobe Gothic Std B</vt:lpstr>
      <vt:lpstr>Adobe Hebrew</vt:lpstr>
      <vt:lpstr>Arial</vt:lpstr>
      <vt:lpstr>Calibri</vt:lpstr>
      <vt:lpstr>Noto Sans Symbols</vt:lpstr>
      <vt:lpstr>Wingdings</vt:lpstr>
      <vt:lpstr>377 ABW - Col Secrest</vt:lpstr>
      <vt:lpstr>377 FSS PO &amp; UA INFORMATION </vt:lpstr>
      <vt:lpstr>PowerPoint Presentation</vt:lpstr>
      <vt:lpstr>Operating Rules</vt:lpstr>
      <vt:lpstr>Operating Rules Cont.</vt:lpstr>
      <vt:lpstr>Operating Rules Cont.</vt:lpstr>
      <vt:lpstr>CFC &amp; AFAFC</vt:lpstr>
      <vt:lpstr>Operating Rules Cont.</vt:lpstr>
      <vt:lpstr>377 FSS/FSR PO Updates</vt:lpstr>
      <vt:lpstr>Established PO Reviews</vt:lpstr>
      <vt:lpstr>Established PO Reviews Cont.</vt:lpstr>
      <vt:lpstr>Fundraising Reminders</vt:lpstr>
      <vt:lpstr>Fundraising Cont.</vt:lpstr>
      <vt:lpstr>Fundraising Cont.</vt:lpstr>
      <vt:lpstr>Typical Fundraiser Request Problems</vt:lpstr>
      <vt:lpstr>Closing Remarks</vt:lpstr>
      <vt:lpstr>PowerPoint Presentation</vt:lpstr>
    </vt:vector>
  </TitlesOfParts>
  <Company>U.S Air Force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HOLSTEIN, JAMES N Capt USAF AFMC 377 MDSS/SGSR</dc:creator>
  <cp:lastModifiedBy>KANG, SEUNG GUE Capt USAF AFGSC 377 FSS/FSP</cp:lastModifiedBy>
  <cp:revision>766</cp:revision>
  <cp:lastPrinted>2024-08-06T23:04:24Z</cp:lastPrinted>
  <dcterms:created xsi:type="dcterms:W3CDTF">2015-10-29T19:00:29Z</dcterms:created>
  <dcterms:modified xsi:type="dcterms:W3CDTF">2026-09-22T20:02:45Z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0x010100C1094A1F199A29408860B9F59D1F4C2A</vt:lpwstr>
  </property>
</Properties>
</file>